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Roboto Medium"/>
      <p:regular r:id="rId22"/>
    </p:embeddedFont>
    <p:embeddedFont>
      <p:font typeface="Roboto Medium"/>
      <p:regular r:id="rId23"/>
    </p:embeddedFont>
    <p:embeddedFont>
      <p:font typeface="Roboto Medium"/>
      <p:regular r:id="rId24"/>
    </p:embeddedFont>
    <p:embeddedFont>
      <p:font typeface="Roboto Medium"/>
      <p:regular r:id="rId25"/>
    </p:embeddedFont>
    <p:embeddedFont>
      <p:font typeface="Roboto"/>
      <p:regular r:id="rId26"/>
    </p:embeddedFont>
    <p:embeddedFont>
      <p:font typeface="Roboto"/>
      <p:regular r:id="rId27"/>
    </p:embeddedFont>
    <p:embeddedFont>
      <p:font typeface="Roboto"/>
      <p:regular r:id="rId28"/>
    </p:embeddedFont>
    <p:embeddedFont>
      <p:font typeface="Roboto"/>
      <p:regular r:id="rId2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 Id="rId28" Type="http://schemas.openxmlformats.org/officeDocument/2006/relationships/font" Target="fonts/font7.fntdata"/><Relationship Id="rId29"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D1A7">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slideLayout" Target="../slideLayouts/slideLayout15.xml"/><Relationship Id="rId7"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980009"/>
            <a:ext cx="13042821" cy="1417558"/>
          </a:xfrm>
          <a:prstGeom prst="rect">
            <a:avLst/>
          </a:prstGeom>
          <a:noFill/>
          <a:ln/>
        </p:spPr>
        <p:txBody>
          <a:bodyPr wrap="square" lIns="0" tIns="0" rIns="0" bIns="0" rtlCol="0" anchor="t"/>
          <a:lstStyle/>
          <a:p>
            <a:pPr algn="ctr" indent="0" marL="0">
              <a:lnSpc>
                <a:spcPts val="5550"/>
              </a:lnSpc>
              <a:buNone/>
            </a:pPr>
            <a:r>
              <a:rPr lang="en-US" sz="4450" dirty="0">
                <a:solidFill>
                  <a:srgbClr val="F44444"/>
                </a:solidFill>
                <a:latin typeface="Roboto Medium" pitchFamily="34" charset="0"/>
                <a:ea typeface="Roboto Medium" pitchFamily="34" charset="-122"/>
                <a:cs typeface="Roboto Medium" pitchFamily="34" charset="-120"/>
              </a:rPr>
              <a:t>Comparison of K-Anonymity, L-Diversity and Differential Privacy Techniques </a:t>
            </a:r>
            <a:endParaRPr lang="en-US" sz="4450" dirty="0"/>
          </a:p>
        </p:txBody>
      </p:sp>
      <p:sp>
        <p:nvSpPr>
          <p:cNvPr id="3" name="Text 1"/>
          <p:cNvSpPr/>
          <p:nvPr/>
        </p:nvSpPr>
        <p:spPr>
          <a:xfrm>
            <a:off x="793790" y="3851196"/>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4" name="Text 2"/>
          <p:cNvSpPr/>
          <p:nvPr/>
        </p:nvSpPr>
        <p:spPr>
          <a:xfrm>
            <a:off x="793790" y="4469249"/>
            <a:ext cx="13042821" cy="453509"/>
          </a:xfrm>
          <a:prstGeom prst="rect">
            <a:avLst/>
          </a:prstGeom>
          <a:noFill/>
          <a:ln/>
        </p:spPr>
        <p:txBody>
          <a:bodyPr wrap="none" lIns="0" tIns="0" rIns="0" bIns="0" rtlCol="0" anchor="t"/>
          <a:lstStyle/>
          <a:p>
            <a:pPr algn="ctr" indent="0" marL="0">
              <a:lnSpc>
                <a:spcPts val="3550"/>
              </a:lnSpc>
              <a:buNone/>
            </a:pPr>
            <a:r>
              <a:rPr lang="en-US" sz="2200" b="1" dirty="0">
                <a:solidFill>
                  <a:srgbClr val="5E98F1"/>
                </a:solidFill>
                <a:latin typeface="Roboto" pitchFamily="34" charset="0"/>
                <a:ea typeface="Roboto" pitchFamily="34" charset="-122"/>
                <a:cs typeface="Roboto" pitchFamily="34" charset="-120"/>
              </a:rPr>
              <a:t>By Aniket Tiwari (MDS202308) &amp; Kironmoy Roy (MDS202332)</a:t>
            </a:r>
            <a:endParaRPr lang="en-US" sz="2200" dirty="0"/>
          </a:p>
        </p:txBody>
      </p:sp>
      <p:sp>
        <p:nvSpPr>
          <p:cNvPr id="5" name="Text 3"/>
          <p:cNvSpPr/>
          <p:nvPr/>
        </p:nvSpPr>
        <p:spPr>
          <a:xfrm>
            <a:off x="793790" y="5177909"/>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6" name="Text 4"/>
          <p:cNvSpPr/>
          <p:nvPr/>
        </p:nvSpPr>
        <p:spPr>
          <a:xfrm>
            <a:off x="793790" y="5795963"/>
            <a:ext cx="13042821" cy="453509"/>
          </a:xfrm>
          <a:prstGeom prst="rect">
            <a:avLst/>
          </a:prstGeom>
          <a:noFill/>
          <a:ln/>
        </p:spPr>
        <p:txBody>
          <a:bodyPr wrap="none" lIns="0" tIns="0" rIns="0" bIns="0" rtlCol="0" anchor="t"/>
          <a:lstStyle/>
          <a:p>
            <a:pPr algn="ctr" indent="0" marL="0">
              <a:lnSpc>
                <a:spcPts val="3550"/>
              </a:lnSpc>
              <a:buNone/>
            </a:pPr>
            <a:r>
              <a:rPr lang="en-US" sz="2200" dirty="0">
                <a:solidFill>
                  <a:srgbClr val="AEE4BD"/>
                </a:solidFill>
                <a:latin typeface="Roboto" pitchFamily="34" charset="0"/>
                <a:ea typeface="Roboto" pitchFamily="34" charset="-122"/>
                <a:cs typeface="Roboto" pitchFamily="34" charset="-120"/>
              </a:rPr>
              <a:t>Chennai Mathematical Institute</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37379"/>
            <a:ext cx="908685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What value should we choose for L?</a:t>
            </a:r>
            <a:endParaRPr lang="en-US" sz="4450" dirty="0"/>
          </a:p>
        </p:txBody>
      </p:sp>
      <p:sp>
        <p:nvSpPr>
          <p:cNvPr id="3" name="Text 1"/>
          <p:cNvSpPr/>
          <p:nvPr/>
        </p:nvSpPr>
        <p:spPr>
          <a:xfrm>
            <a:off x="793790" y="2065615"/>
            <a:ext cx="6244709" cy="1360527"/>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Choosing </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l = 2</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ensures </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2-diversity, each equivalence class has at least two distinct values for the sensitive attribute.</a:t>
            </a:r>
            <a:endParaRPr lang="en-US" sz="1750" dirty="0"/>
          </a:p>
        </p:txBody>
      </p:sp>
      <p:sp>
        <p:nvSpPr>
          <p:cNvPr id="4" name="Text 2"/>
          <p:cNvSpPr/>
          <p:nvPr/>
        </p:nvSpPr>
        <p:spPr>
          <a:xfrm>
            <a:off x="793790" y="3505438"/>
            <a:ext cx="6244709" cy="226754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This helps </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prevent attribute disclosure</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—even if someone knows a person is in Group 1, they can't confidently infer a single sensitive value (like being a smoker or having very high charges).</a:t>
            </a:r>
            <a:endParaRPr lang="en-US" sz="1750" dirty="0"/>
          </a:p>
        </p:txBody>
      </p:sp>
      <p:sp>
        <p:nvSpPr>
          <p:cNvPr id="5" name="Text 3"/>
          <p:cNvSpPr/>
          <p:nvPr/>
        </p:nvSpPr>
        <p:spPr>
          <a:xfrm>
            <a:off x="793790" y="5852279"/>
            <a:ext cx="6244709" cy="1360527"/>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Higher L values may </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over-generalize</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data or </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reduce utility</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so L=2 is a practical balance between </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privacy and data utility</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a:t>
            </a:r>
            <a:endParaRPr lang="en-US" sz="1750" dirty="0"/>
          </a:p>
        </p:txBody>
      </p:sp>
      <p:pic>
        <p:nvPicPr>
          <p:cNvPr id="6" name="Image 0" descr="preencoded.png">    </p:cNvPr>
          <p:cNvPicPr>
            <a:picLocks noChangeAspect="1"/>
          </p:cNvPicPr>
          <p:nvPr/>
        </p:nvPicPr>
        <p:blipFill>
          <a:blip r:embed="rId1"/>
          <a:stretch>
            <a:fillRect/>
          </a:stretch>
        </p:blipFill>
        <p:spPr>
          <a:xfrm>
            <a:off x="7602260" y="3285530"/>
            <a:ext cx="6239232" cy="270736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55151" y="2621994"/>
            <a:ext cx="4975979" cy="2985611"/>
          </a:xfrm>
          <a:prstGeom prst="rect">
            <a:avLst/>
          </a:prstGeom>
        </p:spPr>
      </p:pic>
      <p:sp>
        <p:nvSpPr>
          <p:cNvPr id="4" name="Text 0"/>
          <p:cNvSpPr/>
          <p:nvPr/>
        </p:nvSpPr>
        <p:spPr>
          <a:xfrm>
            <a:off x="6280190" y="640794"/>
            <a:ext cx="7556421" cy="1275874"/>
          </a:xfrm>
          <a:prstGeom prst="rect">
            <a:avLst/>
          </a:prstGeom>
          <a:noFill/>
          <a:ln/>
        </p:spPr>
        <p:txBody>
          <a:bodyPr wrap="square" lIns="0" tIns="0" rIns="0" bIns="0" rtlCol="0" anchor="t"/>
          <a:lstStyle/>
          <a:p>
            <a:pPr algn="l" indent="0" marL="0">
              <a:lnSpc>
                <a:spcPts val="5000"/>
              </a:lnSpc>
              <a:buNone/>
            </a:pPr>
            <a:r>
              <a:rPr lang="en-US" sz="4000" dirty="0">
                <a:solidFill>
                  <a:srgbClr val="FFFFFF"/>
                </a:solidFill>
                <a:latin typeface="Roboto Medium" pitchFamily="34" charset="0"/>
                <a:ea typeface="Roboto Medium" pitchFamily="34" charset="-122"/>
                <a:cs typeface="Roboto Medium" pitchFamily="34" charset="-120"/>
              </a:rPr>
              <a:t>Differential Privacy: Adding Noise for Privacy</a:t>
            </a:r>
            <a:endParaRPr lang="en-US" sz="4000" dirty="0"/>
          </a:p>
        </p:txBody>
      </p:sp>
      <p:sp>
        <p:nvSpPr>
          <p:cNvPr id="5" name="Shape 1"/>
          <p:cNvSpPr/>
          <p:nvPr/>
        </p:nvSpPr>
        <p:spPr>
          <a:xfrm>
            <a:off x="6280190" y="2222778"/>
            <a:ext cx="1259324" cy="1502807"/>
          </a:xfrm>
          <a:prstGeom prst="roundRect">
            <a:avLst>
              <a:gd name="adj" fmla="val 6808"/>
            </a:avLst>
          </a:prstGeom>
          <a:solidFill>
            <a:srgbClr val="182567"/>
          </a:solidFill>
          <a:ln w="7620">
            <a:solidFill>
              <a:srgbClr val="313E80"/>
            </a:solidFill>
            <a:prstDash val="solid"/>
          </a:ln>
        </p:spPr>
      </p:sp>
      <p:sp>
        <p:nvSpPr>
          <p:cNvPr id="6" name="Text 2"/>
          <p:cNvSpPr/>
          <p:nvPr/>
        </p:nvSpPr>
        <p:spPr>
          <a:xfrm>
            <a:off x="6766322" y="2794754"/>
            <a:ext cx="287060" cy="358735"/>
          </a:xfrm>
          <a:prstGeom prst="rect">
            <a:avLst/>
          </a:prstGeom>
          <a:noFill/>
          <a:ln/>
        </p:spPr>
        <p:txBody>
          <a:bodyPr wrap="none" lIns="0" tIns="0" rIns="0" bIns="0" rtlCol="0" anchor="t"/>
          <a:lstStyle/>
          <a:p>
            <a:pPr algn="ctr" indent="0" marL="0">
              <a:lnSpc>
                <a:spcPts val="3600"/>
              </a:lnSpc>
              <a:buNone/>
            </a:pPr>
            <a:r>
              <a:rPr lang="en-US" sz="2250" dirty="0">
                <a:solidFill>
                  <a:srgbClr val="CFD0D8"/>
                </a:solidFill>
                <a:latin typeface="Roboto Medium" pitchFamily="34" charset="0"/>
                <a:ea typeface="Roboto Medium" pitchFamily="34" charset="-122"/>
                <a:cs typeface="Roboto Medium" pitchFamily="34" charset="-120"/>
              </a:rPr>
              <a:t>1</a:t>
            </a:r>
            <a:endParaRPr lang="en-US" sz="2250" dirty="0"/>
          </a:p>
        </p:txBody>
      </p:sp>
      <p:sp>
        <p:nvSpPr>
          <p:cNvPr id="7" name="Text 3"/>
          <p:cNvSpPr/>
          <p:nvPr/>
        </p:nvSpPr>
        <p:spPr>
          <a:xfrm>
            <a:off x="7743587" y="2426851"/>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Roboto Medium" pitchFamily="34" charset="0"/>
                <a:ea typeface="Roboto Medium" pitchFamily="34" charset="-122"/>
                <a:cs typeface="Roboto Medium" pitchFamily="34" charset="-120"/>
              </a:rPr>
              <a:t>Concept</a:t>
            </a:r>
            <a:endParaRPr lang="en-US" sz="2000" dirty="0"/>
          </a:p>
        </p:txBody>
      </p:sp>
      <p:sp>
        <p:nvSpPr>
          <p:cNvPr id="8" name="Text 4"/>
          <p:cNvSpPr/>
          <p:nvPr/>
        </p:nvSpPr>
        <p:spPr>
          <a:xfrm>
            <a:off x="7743587" y="2868097"/>
            <a:ext cx="5888950" cy="653415"/>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Ensures an analysis output is virtually unaffected by the presence or absence of any single individual.</a:t>
            </a:r>
            <a:endParaRPr lang="en-US" sz="1600" dirty="0"/>
          </a:p>
        </p:txBody>
      </p:sp>
      <p:sp>
        <p:nvSpPr>
          <p:cNvPr id="9" name="Shape 5"/>
          <p:cNvSpPr/>
          <p:nvPr/>
        </p:nvSpPr>
        <p:spPr>
          <a:xfrm>
            <a:off x="7641550" y="3716060"/>
            <a:ext cx="6093023" cy="11430"/>
          </a:xfrm>
          <a:prstGeom prst="roundRect">
            <a:avLst>
              <a:gd name="adj" fmla="val 750139"/>
            </a:avLst>
          </a:prstGeom>
          <a:solidFill>
            <a:srgbClr val="313E80"/>
          </a:solidFill>
          <a:ln/>
        </p:spPr>
      </p:sp>
      <p:sp>
        <p:nvSpPr>
          <p:cNvPr id="10" name="Shape 6"/>
          <p:cNvSpPr/>
          <p:nvPr/>
        </p:nvSpPr>
        <p:spPr>
          <a:xfrm>
            <a:off x="6280190" y="3827621"/>
            <a:ext cx="2518767" cy="1829514"/>
          </a:xfrm>
          <a:prstGeom prst="roundRect">
            <a:avLst>
              <a:gd name="adj" fmla="val 4687"/>
            </a:avLst>
          </a:prstGeom>
          <a:solidFill>
            <a:srgbClr val="182567"/>
          </a:solidFill>
          <a:ln w="7620">
            <a:solidFill>
              <a:srgbClr val="313E80"/>
            </a:solidFill>
            <a:prstDash val="solid"/>
          </a:ln>
        </p:spPr>
      </p:sp>
      <p:sp>
        <p:nvSpPr>
          <p:cNvPr id="11" name="Text 7"/>
          <p:cNvSpPr/>
          <p:nvPr/>
        </p:nvSpPr>
        <p:spPr>
          <a:xfrm>
            <a:off x="7396043" y="4562951"/>
            <a:ext cx="287060" cy="358735"/>
          </a:xfrm>
          <a:prstGeom prst="rect">
            <a:avLst/>
          </a:prstGeom>
          <a:noFill/>
          <a:ln/>
        </p:spPr>
        <p:txBody>
          <a:bodyPr wrap="none" lIns="0" tIns="0" rIns="0" bIns="0" rtlCol="0" anchor="t"/>
          <a:lstStyle/>
          <a:p>
            <a:pPr algn="ctr" indent="0" marL="0">
              <a:lnSpc>
                <a:spcPts val="3600"/>
              </a:lnSpc>
              <a:buNone/>
            </a:pPr>
            <a:r>
              <a:rPr lang="en-US" sz="2250" dirty="0">
                <a:solidFill>
                  <a:srgbClr val="CFD0D8"/>
                </a:solidFill>
                <a:latin typeface="Roboto Medium" pitchFamily="34" charset="0"/>
                <a:ea typeface="Roboto Medium" pitchFamily="34" charset="-122"/>
                <a:cs typeface="Roboto Medium" pitchFamily="34" charset="-120"/>
              </a:rPr>
              <a:t>2</a:t>
            </a:r>
            <a:endParaRPr lang="en-US" sz="2250" dirty="0"/>
          </a:p>
        </p:txBody>
      </p:sp>
      <p:sp>
        <p:nvSpPr>
          <p:cNvPr id="12" name="Text 8"/>
          <p:cNvSpPr/>
          <p:nvPr/>
        </p:nvSpPr>
        <p:spPr>
          <a:xfrm>
            <a:off x="9003030" y="4031694"/>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Roboto Medium" pitchFamily="34" charset="0"/>
                <a:ea typeface="Roboto Medium" pitchFamily="34" charset="-122"/>
                <a:cs typeface="Roboto Medium" pitchFamily="34" charset="-120"/>
              </a:rPr>
              <a:t>Mechanism</a:t>
            </a:r>
            <a:endParaRPr lang="en-US" sz="2000" dirty="0"/>
          </a:p>
        </p:txBody>
      </p:sp>
      <p:sp>
        <p:nvSpPr>
          <p:cNvPr id="13" name="Text 9"/>
          <p:cNvSpPr/>
          <p:nvPr/>
        </p:nvSpPr>
        <p:spPr>
          <a:xfrm>
            <a:off x="9003030" y="4472940"/>
            <a:ext cx="4629507" cy="980123"/>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Introduces calibrated random noise to query results controlled by privacy budget parameter ε (epsilon).</a:t>
            </a:r>
            <a:endParaRPr lang="en-US" sz="1600" dirty="0"/>
          </a:p>
        </p:txBody>
      </p:sp>
      <p:sp>
        <p:nvSpPr>
          <p:cNvPr id="14" name="Shape 10"/>
          <p:cNvSpPr/>
          <p:nvPr/>
        </p:nvSpPr>
        <p:spPr>
          <a:xfrm>
            <a:off x="8900993" y="5647611"/>
            <a:ext cx="4833580" cy="11430"/>
          </a:xfrm>
          <a:prstGeom prst="roundRect">
            <a:avLst>
              <a:gd name="adj" fmla="val 750139"/>
            </a:avLst>
          </a:prstGeom>
          <a:solidFill>
            <a:srgbClr val="313E80"/>
          </a:solidFill>
          <a:ln/>
        </p:spPr>
      </p:sp>
      <p:sp>
        <p:nvSpPr>
          <p:cNvPr id="15" name="Shape 11"/>
          <p:cNvSpPr/>
          <p:nvPr/>
        </p:nvSpPr>
        <p:spPr>
          <a:xfrm>
            <a:off x="6280190" y="5759172"/>
            <a:ext cx="3778210" cy="1829514"/>
          </a:xfrm>
          <a:prstGeom prst="roundRect">
            <a:avLst>
              <a:gd name="adj" fmla="val 4687"/>
            </a:avLst>
          </a:prstGeom>
          <a:solidFill>
            <a:srgbClr val="182567"/>
          </a:solidFill>
          <a:ln w="7620">
            <a:solidFill>
              <a:srgbClr val="313E80"/>
            </a:solidFill>
            <a:prstDash val="solid"/>
          </a:ln>
        </p:spPr>
      </p:sp>
      <p:sp>
        <p:nvSpPr>
          <p:cNvPr id="16" name="Text 12"/>
          <p:cNvSpPr/>
          <p:nvPr/>
        </p:nvSpPr>
        <p:spPr>
          <a:xfrm>
            <a:off x="8025765" y="6494502"/>
            <a:ext cx="287060" cy="358735"/>
          </a:xfrm>
          <a:prstGeom prst="rect">
            <a:avLst/>
          </a:prstGeom>
          <a:noFill/>
          <a:ln/>
        </p:spPr>
        <p:txBody>
          <a:bodyPr wrap="none" lIns="0" tIns="0" rIns="0" bIns="0" rtlCol="0" anchor="t"/>
          <a:lstStyle/>
          <a:p>
            <a:pPr algn="ctr" indent="0" marL="0">
              <a:lnSpc>
                <a:spcPts val="3600"/>
              </a:lnSpc>
              <a:buNone/>
            </a:pPr>
            <a:r>
              <a:rPr lang="en-US" sz="2250" dirty="0">
                <a:solidFill>
                  <a:srgbClr val="CFD0D8"/>
                </a:solidFill>
                <a:latin typeface="Roboto Medium" pitchFamily="34" charset="0"/>
                <a:ea typeface="Roboto Medium" pitchFamily="34" charset="-122"/>
                <a:cs typeface="Roboto Medium" pitchFamily="34" charset="-120"/>
              </a:rPr>
              <a:t>3</a:t>
            </a:r>
            <a:endParaRPr lang="en-US" sz="2250" dirty="0"/>
          </a:p>
        </p:txBody>
      </p:sp>
      <p:sp>
        <p:nvSpPr>
          <p:cNvPr id="17" name="Text 13"/>
          <p:cNvSpPr/>
          <p:nvPr/>
        </p:nvSpPr>
        <p:spPr>
          <a:xfrm>
            <a:off x="10262473" y="5963245"/>
            <a:ext cx="2835116" cy="318849"/>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Roboto Medium" pitchFamily="34" charset="0"/>
                <a:ea typeface="Roboto Medium" pitchFamily="34" charset="-122"/>
                <a:cs typeface="Roboto Medium" pitchFamily="34" charset="-120"/>
              </a:rPr>
              <a:t>Strengths &amp; Weaknesses</a:t>
            </a:r>
            <a:endParaRPr lang="en-US" sz="2000" dirty="0"/>
          </a:p>
        </p:txBody>
      </p:sp>
      <p:sp>
        <p:nvSpPr>
          <p:cNvPr id="18" name="Text 14"/>
          <p:cNvSpPr/>
          <p:nvPr/>
        </p:nvSpPr>
        <p:spPr>
          <a:xfrm>
            <a:off x="10262473" y="6404491"/>
            <a:ext cx="3370064" cy="980123"/>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Strong privacy guarantees robust to many attacks but may reduce data accuracy and require careful tuning.</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033224"/>
            <a:ext cx="10605968"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Summary of </a:t>
            </a:r>
            <a:pPr algn="l" indent="0" marL="0">
              <a:lnSpc>
                <a:spcPts val="5550"/>
              </a:lnSpc>
              <a:buNone/>
            </a:pPr>
            <a:r>
              <a:rPr lang="en-US" sz="4450" b="1" dirty="0">
                <a:solidFill>
                  <a:srgbClr val="FFFFFF"/>
                </a:solidFill>
                <a:latin typeface="Roboto Medium" pitchFamily="34" charset="0"/>
                <a:ea typeface="Roboto Medium" pitchFamily="34" charset="-122"/>
                <a:cs typeface="Roboto Medium" pitchFamily="34" charset="-120"/>
              </a:rPr>
              <a:t>Original</a:t>
            </a:r>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 and </a:t>
            </a:r>
            <a:pPr algn="l" indent="0" marL="0">
              <a:lnSpc>
                <a:spcPts val="5550"/>
              </a:lnSpc>
              <a:buNone/>
            </a:pPr>
            <a:r>
              <a:rPr lang="en-US" sz="4450" b="1" dirty="0">
                <a:solidFill>
                  <a:srgbClr val="FFFFFF"/>
                </a:solidFill>
                <a:latin typeface="Roboto Medium" pitchFamily="34" charset="0"/>
                <a:ea typeface="Roboto Medium" pitchFamily="34" charset="-122"/>
                <a:cs typeface="Roboto Medium" pitchFamily="34" charset="-120"/>
              </a:rPr>
              <a:t>DP Transformed</a:t>
            </a:r>
            <a:endParaRPr lang="en-US" sz="4450" dirty="0"/>
          </a:p>
        </p:txBody>
      </p:sp>
      <p:sp>
        <p:nvSpPr>
          <p:cNvPr id="3" name="Text 1"/>
          <p:cNvSpPr/>
          <p:nvPr/>
        </p:nvSpPr>
        <p:spPr>
          <a:xfrm>
            <a:off x="793790" y="2161461"/>
            <a:ext cx="6244709" cy="1451610"/>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Minimal Distortion</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The differentially private (DP) transformed values are very close to the original values, indicating that the added noise is minimal and preserves data utility.</a:t>
            </a:r>
            <a:endParaRPr lang="en-US" sz="1750" dirty="0"/>
          </a:p>
        </p:txBody>
      </p:sp>
      <p:sp>
        <p:nvSpPr>
          <p:cNvPr id="4" name="Text 2"/>
          <p:cNvSpPr/>
          <p:nvPr/>
        </p:nvSpPr>
        <p:spPr>
          <a:xfrm>
            <a:off x="793790" y="3692366"/>
            <a:ext cx="6244709"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Preserved Trends</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The rank order and general trends of the data (e.g., age and charges increasing together) remain intact after transformation.</a:t>
            </a:r>
            <a:endParaRPr lang="en-US" sz="1750" dirty="0"/>
          </a:p>
        </p:txBody>
      </p:sp>
      <p:sp>
        <p:nvSpPr>
          <p:cNvPr id="5" name="Text 3"/>
          <p:cNvSpPr/>
          <p:nvPr/>
        </p:nvSpPr>
        <p:spPr>
          <a:xfrm>
            <a:off x="793790" y="4860369"/>
            <a:ext cx="6244709"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Privacy with Utility</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The transformation provides privacy protection (via differential privacy) while retaining enough accuracy for analysis.</a:t>
            </a:r>
            <a:endParaRPr lang="en-US" sz="1750" dirty="0"/>
          </a:p>
        </p:txBody>
      </p:sp>
      <p:sp>
        <p:nvSpPr>
          <p:cNvPr id="6" name="Text 4"/>
          <p:cNvSpPr/>
          <p:nvPr/>
        </p:nvSpPr>
        <p:spPr>
          <a:xfrm>
            <a:off x="793790" y="6028373"/>
            <a:ext cx="6244709"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Attribute Consistency</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Non-sensitive attributes like age and bmi remain unchanged, implying selective noise addition only to sensitive values like charges.</a:t>
            </a:r>
            <a:endParaRPr lang="en-US" sz="1750" dirty="0"/>
          </a:p>
        </p:txBody>
      </p:sp>
      <p:pic>
        <p:nvPicPr>
          <p:cNvPr id="7" name="Image 0" descr="preencoded.png">    </p:cNvPr>
          <p:cNvPicPr>
            <a:picLocks noChangeAspect="1"/>
          </p:cNvPicPr>
          <p:nvPr/>
        </p:nvPicPr>
        <p:blipFill>
          <a:blip r:embed="rId1"/>
          <a:stretch>
            <a:fillRect/>
          </a:stretch>
        </p:blipFill>
        <p:spPr>
          <a:xfrm>
            <a:off x="7599521" y="2337316"/>
            <a:ext cx="6244709" cy="343304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1655088"/>
            <a:ext cx="4919424" cy="4919424"/>
          </a:xfrm>
          <a:prstGeom prst="rect">
            <a:avLst/>
          </a:prstGeom>
        </p:spPr>
      </p:pic>
      <p:sp>
        <p:nvSpPr>
          <p:cNvPr id="4" name="Text 0"/>
          <p:cNvSpPr/>
          <p:nvPr/>
        </p:nvSpPr>
        <p:spPr>
          <a:xfrm>
            <a:off x="6280190" y="1247180"/>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FFFFFF"/>
                </a:solidFill>
                <a:latin typeface="Roboto Medium" pitchFamily="34" charset="0"/>
                <a:ea typeface="Roboto Medium" pitchFamily="34" charset="-122"/>
                <a:cs typeface="Roboto Medium" pitchFamily="34" charset="-120"/>
              </a:rPr>
              <a:t>Comparative Analysis</a:t>
            </a:r>
            <a:endParaRPr lang="en-US" sz="4450" dirty="0"/>
          </a:p>
        </p:txBody>
      </p:sp>
      <p:sp>
        <p:nvSpPr>
          <p:cNvPr id="5" name="Shape 1"/>
          <p:cNvSpPr/>
          <p:nvPr/>
        </p:nvSpPr>
        <p:spPr>
          <a:xfrm>
            <a:off x="6280190" y="2296120"/>
            <a:ext cx="7556421" cy="3342322"/>
          </a:xfrm>
          <a:prstGeom prst="roundRect">
            <a:avLst>
              <a:gd name="adj" fmla="val 2850"/>
            </a:avLst>
          </a:prstGeom>
          <a:noFill/>
          <a:ln w="7620">
            <a:solidFill>
              <a:srgbClr val="FFFFFF">
                <a:alpha val="24000"/>
              </a:srgbClr>
            </a:solidFill>
            <a:prstDash val="solid"/>
          </a:ln>
        </p:spPr>
      </p:sp>
      <p:sp>
        <p:nvSpPr>
          <p:cNvPr id="6" name="Shape 2"/>
          <p:cNvSpPr/>
          <p:nvPr/>
        </p:nvSpPr>
        <p:spPr>
          <a:xfrm>
            <a:off x="6287810" y="2303740"/>
            <a:ext cx="7541181" cy="1013222"/>
          </a:xfrm>
          <a:prstGeom prst="rect">
            <a:avLst/>
          </a:prstGeom>
          <a:solidFill>
            <a:srgbClr val="FFFFFF">
              <a:alpha val="4000"/>
            </a:srgbClr>
          </a:solidFill>
          <a:ln/>
        </p:spPr>
      </p:sp>
      <p:sp>
        <p:nvSpPr>
          <p:cNvPr id="7" name="Text 3"/>
          <p:cNvSpPr/>
          <p:nvPr/>
        </p:nvSpPr>
        <p:spPr>
          <a:xfrm>
            <a:off x="6514862" y="2447449"/>
            <a:ext cx="1427798"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Technique</a:t>
            </a:r>
            <a:endParaRPr lang="en-US" sz="1750" dirty="0"/>
          </a:p>
        </p:txBody>
      </p:sp>
      <p:sp>
        <p:nvSpPr>
          <p:cNvPr id="8" name="Text 4"/>
          <p:cNvSpPr/>
          <p:nvPr/>
        </p:nvSpPr>
        <p:spPr>
          <a:xfrm>
            <a:off x="8403908" y="2447449"/>
            <a:ext cx="1423987"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Privacy Level</a:t>
            </a:r>
            <a:endParaRPr lang="en-US" sz="1750" dirty="0"/>
          </a:p>
        </p:txBody>
      </p:sp>
      <p:sp>
        <p:nvSpPr>
          <p:cNvPr id="9" name="Text 5"/>
          <p:cNvSpPr/>
          <p:nvPr/>
        </p:nvSpPr>
        <p:spPr>
          <a:xfrm>
            <a:off x="10289143" y="2447449"/>
            <a:ext cx="1423987"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Data Utility</a:t>
            </a:r>
            <a:endParaRPr lang="en-US" sz="1750" dirty="0"/>
          </a:p>
        </p:txBody>
      </p:sp>
      <p:sp>
        <p:nvSpPr>
          <p:cNvPr id="10" name="Text 6"/>
          <p:cNvSpPr/>
          <p:nvPr/>
        </p:nvSpPr>
        <p:spPr>
          <a:xfrm>
            <a:off x="12174379" y="2447449"/>
            <a:ext cx="1427798"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Implementation</a:t>
            </a:r>
            <a:endParaRPr lang="en-US" sz="1750" dirty="0"/>
          </a:p>
        </p:txBody>
      </p:sp>
      <p:sp>
        <p:nvSpPr>
          <p:cNvPr id="11" name="Shape 7"/>
          <p:cNvSpPr/>
          <p:nvPr/>
        </p:nvSpPr>
        <p:spPr>
          <a:xfrm>
            <a:off x="6287810" y="3316962"/>
            <a:ext cx="7541181" cy="650319"/>
          </a:xfrm>
          <a:prstGeom prst="rect">
            <a:avLst/>
          </a:prstGeom>
          <a:solidFill>
            <a:srgbClr val="000000">
              <a:alpha val="4000"/>
            </a:srgbClr>
          </a:solidFill>
          <a:ln/>
        </p:spPr>
      </p:sp>
      <p:sp>
        <p:nvSpPr>
          <p:cNvPr id="12" name="Text 8"/>
          <p:cNvSpPr/>
          <p:nvPr/>
        </p:nvSpPr>
        <p:spPr>
          <a:xfrm>
            <a:off x="6514862" y="3460671"/>
            <a:ext cx="1427798"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K-Anonymity</a:t>
            </a:r>
            <a:endParaRPr lang="en-US" sz="1750" dirty="0"/>
          </a:p>
        </p:txBody>
      </p:sp>
      <p:sp>
        <p:nvSpPr>
          <p:cNvPr id="13" name="Text 9"/>
          <p:cNvSpPr/>
          <p:nvPr/>
        </p:nvSpPr>
        <p:spPr>
          <a:xfrm>
            <a:off x="8403908" y="3460671"/>
            <a:ext cx="1423987"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Weak</a:t>
            </a:r>
            <a:endParaRPr lang="en-US" sz="1750" dirty="0"/>
          </a:p>
        </p:txBody>
      </p:sp>
      <p:sp>
        <p:nvSpPr>
          <p:cNvPr id="14" name="Text 10"/>
          <p:cNvSpPr/>
          <p:nvPr/>
        </p:nvSpPr>
        <p:spPr>
          <a:xfrm>
            <a:off x="10289143" y="3460671"/>
            <a:ext cx="1423987"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High</a:t>
            </a:r>
            <a:endParaRPr lang="en-US" sz="1750" dirty="0"/>
          </a:p>
        </p:txBody>
      </p:sp>
      <p:sp>
        <p:nvSpPr>
          <p:cNvPr id="15" name="Text 11"/>
          <p:cNvSpPr/>
          <p:nvPr/>
        </p:nvSpPr>
        <p:spPr>
          <a:xfrm>
            <a:off x="12174379" y="3460671"/>
            <a:ext cx="1427798"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Low</a:t>
            </a:r>
            <a:endParaRPr lang="en-US" sz="1750" dirty="0"/>
          </a:p>
        </p:txBody>
      </p:sp>
      <p:sp>
        <p:nvSpPr>
          <p:cNvPr id="16" name="Shape 12"/>
          <p:cNvSpPr/>
          <p:nvPr/>
        </p:nvSpPr>
        <p:spPr>
          <a:xfrm>
            <a:off x="6287810" y="3967282"/>
            <a:ext cx="7541181" cy="650319"/>
          </a:xfrm>
          <a:prstGeom prst="rect">
            <a:avLst/>
          </a:prstGeom>
          <a:solidFill>
            <a:srgbClr val="FFFFFF">
              <a:alpha val="4000"/>
            </a:srgbClr>
          </a:solidFill>
          <a:ln/>
        </p:spPr>
      </p:sp>
      <p:sp>
        <p:nvSpPr>
          <p:cNvPr id="17" name="Text 13"/>
          <p:cNvSpPr/>
          <p:nvPr/>
        </p:nvSpPr>
        <p:spPr>
          <a:xfrm>
            <a:off x="6514862" y="4110990"/>
            <a:ext cx="1427798"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L-Diversity</a:t>
            </a:r>
            <a:endParaRPr lang="en-US" sz="1750" dirty="0"/>
          </a:p>
        </p:txBody>
      </p:sp>
      <p:sp>
        <p:nvSpPr>
          <p:cNvPr id="18" name="Text 14"/>
          <p:cNvSpPr/>
          <p:nvPr/>
        </p:nvSpPr>
        <p:spPr>
          <a:xfrm>
            <a:off x="8403908" y="4110990"/>
            <a:ext cx="1423987"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Moderate</a:t>
            </a:r>
            <a:endParaRPr lang="en-US" sz="1750" dirty="0"/>
          </a:p>
        </p:txBody>
      </p:sp>
      <p:sp>
        <p:nvSpPr>
          <p:cNvPr id="19" name="Text 15"/>
          <p:cNvSpPr/>
          <p:nvPr/>
        </p:nvSpPr>
        <p:spPr>
          <a:xfrm>
            <a:off x="10289143" y="4110990"/>
            <a:ext cx="1423987"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Moderate</a:t>
            </a:r>
            <a:endParaRPr lang="en-US" sz="1750" dirty="0"/>
          </a:p>
        </p:txBody>
      </p:sp>
      <p:sp>
        <p:nvSpPr>
          <p:cNvPr id="20" name="Text 16"/>
          <p:cNvSpPr/>
          <p:nvPr/>
        </p:nvSpPr>
        <p:spPr>
          <a:xfrm>
            <a:off x="12174379" y="4110990"/>
            <a:ext cx="1427798"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Moderate</a:t>
            </a:r>
            <a:endParaRPr lang="en-US" sz="1750" dirty="0"/>
          </a:p>
        </p:txBody>
      </p:sp>
      <p:sp>
        <p:nvSpPr>
          <p:cNvPr id="21" name="Shape 17"/>
          <p:cNvSpPr/>
          <p:nvPr/>
        </p:nvSpPr>
        <p:spPr>
          <a:xfrm>
            <a:off x="6287810" y="4617601"/>
            <a:ext cx="7541181" cy="1013222"/>
          </a:xfrm>
          <a:prstGeom prst="rect">
            <a:avLst/>
          </a:prstGeom>
          <a:solidFill>
            <a:srgbClr val="000000">
              <a:alpha val="4000"/>
            </a:srgbClr>
          </a:solidFill>
          <a:ln/>
        </p:spPr>
      </p:sp>
      <p:sp>
        <p:nvSpPr>
          <p:cNvPr id="22" name="Text 18"/>
          <p:cNvSpPr/>
          <p:nvPr/>
        </p:nvSpPr>
        <p:spPr>
          <a:xfrm>
            <a:off x="6514862" y="4761309"/>
            <a:ext cx="1427798"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Differential Privacy</a:t>
            </a:r>
            <a:endParaRPr lang="en-US" sz="1750" dirty="0"/>
          </a:p>
        </p:txBody>
      </p:sp>
      <p:sp>
        <p:nvSpPr>
          <p:cNvPr id="23" name="Text 19"/>
          <p:cNvSpPr/>
          <p:nvPr/>
        </p:nvSpPr>
        <p:spPr>
          <a:xfrm>
            <a:off x="8403908" y="4761309"/>
            <a:ext cx="1423987"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Strong</a:t>
            </a:r>
            <a:endParaRPr lang="en-US" sz="1750" dirty="0"/>
          </a:p>
        </p:txBody>
      </p:sp>
      <p:sp>
        <p:nvSpPr>
          <p:cNvPr id="24" name="Text 20"/>
          <p:cNvSpPr/>
          <p:nvPr/>
        </p:nvSpPr>
        <p:spPr>
          <a:xfrm>
            <a:off x="10289143" y="4761309"/>
            <a:ext cx="1423987"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Low</a:t>
            </a:r>
            <a:endParaRPr lang="en-US" sz="1750" dirty="0"/>
          </a:p>
        </p:txBody>
      </p:sp>
      <p:sp>
        <p:nvSpPr>
          <p:cNvPr id="25" name="Text 21"/>
          <p:cNvSpPr/>
          <p:nvPr/>
        </p:nvSpPr>
        <p:spPr>
          <a:xfrm>
            <a:off x="12174379" y="4761309"/>
            <a:ext cx="1427798"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High</a:t>
            </a:r>
            <a:endParaRPr lang="en-US" sz="1750" dirty="0"/>
          </a:p>
        </p:txBody>
      </p:sp>
      <p:sp>
        <p:nvSpPr>
          <p:cNvPr id="26" name="Text 22"/>
          <p:cNvSpPr/>
          <p:nvPr/>
        </p:nvSpPr>
        <p:spPr>
          <a:xfrm>
            <a:off x="6280190" y="5893594"/>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This comparison highlights the trade-offs between privacy protection, data utility, and implementation effort, enabling you to select the technique that best aligns with your privacy needs and data objectives.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842968"/>
          </a:xfrm>
          <a:prstGeom prst="rect">
            <a:avLst/>
          </a:prstGeom>
        </p:spPr>
      </p:pic>
      <p:sp>
        <p:nvSpPr>
          <p:cNvPr id="3" name="Text 0"/>
          <p:cNvSpPr/>
          <p:nvPr/>
        </p:nvSpPr>
        <p:spPr>
          <a:xfrm>
            <a:off x="793790" y="2926318"/>
            <a:ext cx="5553075" cy="460772"/>
          </a:xfrm>
          <a:prstGeom prst="rect">
            <a:avLst/>
          </a:prstGeom>
          <a:noFill/>
          <a:ln/>
        </p:spPr>
        <p:txBody>
          <a:bodyPr wrap="none" lIns="0" tIns="0" rIns="0" bIns="0" rtlCol="0" anchor="t"/>
          <a:lstStyle/>
          <a:p>
            <a:pPr algn="l" indent="0" marL="0">
              <a:lnSpc>
                <a:spcPts val="3600"/>
              </a:lnSpc>
              <a:buNone/>
            </a:pPr>
            <a:r>
              <a:rPr lang="en-US" sz="2900" dirty="0">
                <a:solidFill>
                  <a:srgbClr val="FFFFFF"/>
                </a:solidFill>
                <a:latin typeface="Roboto Medium" pitchFamily="34" charset="0"/>
                <a:ea typeface="Roboto Medium" pitchFamily="34" charset="-122"/>
                <a:cs typeface="Roboto Medium" pitchFamily="34" charset="-120"/>
              </a:rPr>
              <a:t>Challenges Faced and Conclusion</a:t>
            </a:r>
            <a:endParaRPr lang="en-US" sz="2900" dirty="0"/>
          </a:p>
        </p:txBody>
      </p:sp>
      <p:pic>
        <p:nvPicPr>
          <p:cNvPr id="4" name="Image 1" descr="preencoded.png">    </p:cNvPr>
          <p:cNvPicPr>
            <a:picLocks noChangeAspect="1"/>
          </p:cNvPicPr>
          <p:nvPr/>
        </p:nvPicPr>
        <p:blipFill>
          <a:blip r:embed="rId2"/>
          <a:stretch>
            <a:fillRect/>
          </a:stretch>
        </p:blipFill>
        <p:spPr>
          <a:xfrm>
            <a:off x="793790" y="3608189"/>
            <a:ext cx="737116" cy="884515"/>
          </a:xfrm>
          <a:prstGeom prst="rect">
            <a:avLst/>
          </a:prstGeom>
        </p:spPr>
      </p:pic>
      <p:sp>
        <p:nvSpPr>
          <p:cNvPr id="5" name="Text 1"/>
          <p:cNvSpPr/>
          <p:nvPr/>
        </p:nvSpPr>
        <p:spPr>
          <a:xfrm>
            <a:off x="1752005" y="3755588"/>
            <a:ext cx="2336840" cy="230386"/>
          </a:xfrm>
          <a:prstGeom prst="rect">
            <a:avLst/>
          </a:prstGeom>
          <a:noFill/>
          <a:ln/>
        </p:spPr>
        <p:txBody>
          <a:bodyPr wrap="none" lIns="0" tIns="0" rIns="0" bIns="0" rtlCol="0" anchor="t"/>
          <a:lstStyle/>
          <a:p>
            <a:pPr algn="l" indent="0" marL="0">
              <a:lnSpc>
                <a:spcPts val="1800"/>
              </a:lnSpc>
              <a:buNone/>
            </a:pPr>
            <a:r>
              <a:rPr lang="en-US" sz="1450" dirty="0">
                <a:solidFill>
                  <a:srgbClr val="CFD0D8"/>
                </a:solidFill>
                <a:latin typeface="Roboto Medium" pitchFamily="34" charset="0"/>
                <a:ea typeface="Roboto Medium" pitchFamily="34" charset="-122"/>
                <a:cs typeface="Roboto Medium" pitchFamily="34" charset="-120"/>
              </a:rPr>
              <a:t>Balancing Privacy and Utility</a:t>
            </a:r>
            <a:endParaRPr lang="en-US" sz="1450" dirty="0"/>
          </a:p>
        </p:txBody>
      </p:sp>
      <p:sp>
        <p:nvSpPr>
          <p:cNvPr id="6" name="Text 2"/>
          <p:cNvSpPr/>
          <p:nvPr/>
        </p:nvSpPr>
        <p:spPr>
          <a:xfrm>
            <a:off x="1752005" y="4074319"/>
            <a:ext cx="12084606" cy="235744"/>
          </a:xfrm>
          <a:prstGeom prst="rect">
            <a:avLst/>
          </a:prstGeom>
          <a:noFill/>
          <a:ln/>
        </p:spPr>
        <p:txBody>
          <a:bodyPr wrap="none" lIns="0" tIns="0" rIns="0" bIns="0" rtlCol="0" anchor="t"/>
          <a:lstStyle/>
          <a:p>
            <a:pPr algn="l" indent="0" marL="0">
              <a:lnSpc>
                <a:spcPts val="1850"/>
              </a:lnSpc>
              <a:buNone/>
            </a:pPr>
            <a:r>
              <a:rPr lang="en-US" sz="1150" dirty="0">
                <a:solidFill>
                  <a:srgbClr val="CFD0D8"/>
                </a:solidFill>
                <a:latin typeface="Roboto" pitchFamily="34" charset="0"/>
                <a:ea typeface="Roboto" pitchFamily="34" charset="-122"/>
                <a:cs typeface="Roboto" pitchFamily="34" charset="-120"/>
              </a:rPr>
              <a:t>Striking the right balance between strong privacy protection and maintaining data usefulness is a persistent challenge.</a:t>
            </a:r>
            <a:endParaRPr lang="en-US" sz="1150" dirty="0"/>
          </a:p>
        </p:txBody>
      </p:sp>
      <p:pic>
        <p:nvPicPr>
          <p:cNvPr id="7" name="Image 2" descr="preencoded.png">    </p:cNvPr>
          <p:cNvPicPr>
            <a:picLocks noChangeAspect="1"/>
          </p:cNvPicPr>
          <p:nvPr/>
        </p:nvPicPr>
        <p:blipFill>
          <a:blip r:embed="rId3"/>
          <a:stretch>
            <a:fillRect/>
          </a:stretch>
        </p:blipFill>
        <p:spPr>
          <a:xfrm>
            <a:off x="793790" y="4492704"/>
            <a:ext cx="737116" cy="884515"/>
          </a:xfrm>
          <a:prstGeom prst="rect">
            <a:avLst/>
          </a:prstGeom>
        </p:spPr>
      </p:pic>
      <p:sp>
        <p:nvSpPr>
          <p:cNvPr id="8" name="Text 3"/>
          <p:cNvSpPr/>
          <p:nvPr/>
        </p:nvSpPr>
        <p:spPr>
          <a:xfrm>
            <a:off x="1752005" y="4640104"/>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CFD0D8"/>
                </a:solidFill>
                <a:latin typeface="Roboto Medium" pitchFamily="34" charset="0"/>
                <a:ea typeface="Roboto Medium" pitchFamily="34" charset="-122"/>
                <a:cs typeface="Roboto Medium" pitchFamily="34" charset="-120"/>
              </a:rPr>
              <a:t>Parameter Selection</a:t>
            </a:r>
            <a:endParaRPr lang="en-US" sz="1450" dirty="0"/>
          </a:p>
        </p:txBody>
      </p:sp>
      <p:sp>
        <p:nvSpPr>
          <p:cNvPr id="9" name="Text 4"/>
          <p:cNvSpPr/>
          <p:nvPr/>
        </p:nvSpPr>
        <p:spPr>
          <a:xfrm>
            <a:off x="1752005" y="4958834"/>
            <a:ext cx="12084606" cy="235744"/>
          </a:xfrm>
          <a:prstGeom prst="rect">
            <a:avLst/>
          </a:prstGeom>
          <a:noFill/>
          <a:ln/>
        </p:spPr>
        <p:txBody>
          <a:bodyPr wrap="none" lIns="0" tIns="0" rIns="0" bIns="0" rtlCol="0" anchor="t"/>
          <a:lstStyle/>
          <a:p>
            <a:pPr algn="l" indent="0" marL="0">
              <a:lnSpc>
                <a:spcPts val="1850"/>
              </a:lnSpc>
              <a:buNone/>
            </a:pPr>
            <a:r>
              <a:rPr lang="en-US" sz="1150" dirty="0">
                <a:solidFill>
                  <a:srgbClr val="CFD0D8"/>
                </a:solidFill>
                <a:latin typeface="Roboto" pitchFamily="34" charset="0"/>
                <a:ea typeface="Roboto" pitchFamily="34" charset="-122"/>
                <a:cs typeface="Roboto" pitchFamily="34" charset="-120"/>
              </a:rPr>
              <a:t>Choosing appropriate k, l, and ε values requires deep understanding and often domain-specific calibration.</a:t>
            </a:r>
            <a:endParaRPr lang="en-US" sz="1150" dirty="0"/>
          </a:p>
        </p:txBody>
      </p:sp>
      <p:pic>
        <p:nvPicPr>
          <p:cNvPr id="10" name="Image 3" descr="preencoded.png">    </p:cNvPr>
          <p:cNvPicPr>
            <a:picLocks noChangeAspect="1"/>
          </p:cNvPicPr>
          <p:nvPr/>
        </p:nvPicPr>
        <p:blipFill>
          <a:blip r:embed="rId4"/>
          <a:stretch>
            <a:fillRect/>
          </a:stretch>
        </p:blipFill>
        <p:spPr>
          <a:xfrm>
            <a:off x="793790" y="5377220"/>
            <a:ext cx="737116" cy="884515"/>
          </a:xfrm>
          <a:prstGeom prst="rect">
            <a:avLst/>
          </a:prstGeom>
        </p:spPr>
      </p:pic>
      <p:sp>
        <p:nvSpPr>
          <p:cNvPr id="11" name="Text 5"/>
          <p:cNvSpPr/>
          <p:nvPr/>
        </p:nvSpPr>
        <p:spPr>
          <a:xfrm>
            <a:off x="1752005" y="5524619"/>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CFD0D8"/>
                </a:solidFill>
                <a:latin typeface="Roboto Medium" pitchFamily="34" charset="0"/>
                <a:ea typeface="Roboto Medium" pitchFamily="34" charset="-122"/>
                <a:cs typeface="Roboto Medium" pitchFamily="34" charset="-120"/>
              </a:rPr>
              <a:t>Emerging Threats</a:t>
            </a:r>
            <a:endParaRPr lang="en-US" sz="1450" dirty="0"/>
          </a:p>
        </p:txBody>
      </p:sp>
      <p:sp>
        <p:nvSpPr>
          <p:cNvPr id="12" name="Text 6"/>
          <p:cNvSpPr/>
          <p:nvPr/>
        </p:nvSpPr>
        <p:spPr>
          <a:xfrm>
            <a:off x="1752005" y="5843349"/>
            <a:ext cx="12084606" cy="235744"/>
          </a:xfrm>
          <a:prstGeom prst="rect">
            <a:avLst/>
          </a:prstGeom>
          <a:noFill/>
          <a:ln/>
        </p:spPr>
        <p:txBody>
          <a:bodyPr wrap="none" lIns="0" tIns="0" rIns="0" bIns="0" rtlCol="0" anchor="t"/>
          <a:lstStyle/>
          <a:p>
            <a:pPr algn="l" indent="0" marL="0">
              <a:lnSpc>
                <a:spcPts val="1850"/>
              </a:lnSpc>
              <a:buNone/>
            </a:pPr>
            <a:r>
              <a:rPr lang="en-US" sz="1150" dirty="0">
                <a:solidFill>
                  <a:srgbClr val="CFD0D8"/>
                </a:solidFill>
                <a:latin typeface="Roboto" pitchFamily="34" charset="0"/>
                <a:ea typeface="Roboto" pitchFamily="34" charset="-122"/>
                <a:cs typeface="Roboto" pitchFamily="34" charset="-120"/>
              </a:rPr>
              <a:t>Sophisticated attacks demand continuous refinement of privacy methods to stay effective and relevant.</a:t>
            </a:r>
            <a:endParaRPr lang="en-US" sz="1150" dirty="0"/>
          </a:p>
        </p:txBody>
      </p:sp>
      <p:pic>
        <p:nvPicPr>
          <p:cNvPr id="13" name="Image 4" descr="preencoded.png">    </p:cNvPr>
          <p:cNvPicPr>
            <a:picLocks noChangeAspect="1"/>
          </p:cNvPicPr>
          <p:nvPr/>
        </p:nvPicPr>
        <p:blipFill>
          <a:blip r:embed="rId5"/>
          <a:stretch>
            <a:fillRect/>
          </a:stretch>
        </p:blipFill>
        <p:spPr>
          <a:xfrm>
            <a:off x="793790" y="6261735"/>
            <a:ext cx="737116" cy="884515"/>
          </a:xfrm>
          <a:prstGeom prst="rect">
            <a:avLst/>
          </a:prstGeom>
        </p:spPr>
      </p:pic>
      <p:sp>
        <p:nvSpPr>
          <p:cNvPr id="14" name="Text 7"/>
          <p:cNvSpPr/>
          <p:nvPr/>
        </p:nvSpPr>
        <p:spPr>
          <a:xfrm>
            <a:off x="1752005" y="6409134"/>
            <a:ext cx="1842968" cy="230386"/>
          </a:xfrm>
          <a:prstGeom prst="rect">
            <a:avLst/>
          </a:prstGeom>
          <a:noFill/>
          <a:ln/>
        </p:spPr>
        <p:txBody>
          <a:bodyPr wrap="none" lIns="0" tIns="0" rIns="0" bIns="0" rtlCol="0" anchor="t"/>
          <a:lstStyle/>
          <a:p>
            <a:pPr algn="l" indent="0" marL="0">
              <a:lnSpc>
                <a:spcPts val="1800"/>
              </a:lnSpc>
              <a:buNone/>
            </a:pPr>
            <a:r>
              <a:rPr lang="en-US" sz="1450" dirty="0">
                <a:solidFill>
                  <a:srgbClr val="CFD0D8"/>
                </a:solidFill>
                <a:latin typeface="Roboto Medium" pitchFamily="34" charset="0"/>
                <a:ea typeface="Roboto Medium" pitchFamily="34" charset="-122"/>
                <a:cs typeface="Roboto Medium" pitchFamily="34" charset="-120"/>
              </a:rPr>
              <a:t>Conclusion</a:t>
            </a:r>
            <a:endParaRPr lang="en-US" sz="1450" dirty="0"/>
          </a:p>
        </p:txBody>
      </p:sp>
      <p:sp>
        <p:nvSpPr>
          <p:cNvPr id="15" name="Text 8"/>
          <p:cNvSpPr/>
          <p:nvPr/>
        </p:nvSpPr>
        <p:spPr>
          <a:xfrm>
            <a:off x="1752005" y="6727865"/>
            <a:ext cx="12084606" cy="235744"/>
          </a:xfrm>
          <a:prstGeom prst="rect">
            <a:avLst/>
          </a:prstGeom>
          <a:noFill/>
          <a:ln/>
        </p:spPr>
        <p:txBody>
          <a:bodyPr wrap="none" lIns="0" tIns="0" rIns="0" bIns="0" rtlCol="0" anchor="t"/>
          <a:lstStyle/>
          <a:p>
            <a:pPr algn="l" indent="0" marL="0">
              <a:lnSpc>
                <a:spcPts val="1850"/>
              </a:lnSpc>
              <a:buNone/>
            </a:pPr>
            <a:r>
              <a:rPr lang="en-US" sz="1150" dirty="0">
                <a:solidFill>
                  <a:srgbClr val="CFD0D8"/>
                </a:solidFill>
                <a:latin typeface="Roboto" pitchFamily="34" charset="0"/>
                <a:ea typeface="Roboto" pitchFamily="34" charset="-122"/>
                <a:cs typeface="Roboto" pitchFamily="34" charset="-120"/>
              </a:rPr>
              <a:t>Selecting the right privacy technique hinges on the specific data context and the desired privacy-utility trade-off, emphasizing the importance of tailored solutions.</a:t>
            </a:r>
            <a:endParaRPr lang="en-US" sz="11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3051572"/>
            <a:ext cx="13042821" cy="2126456"/>
          </a:xfrm>
          <a:prstGeom prst="rect">
            <a:avLst/>
          </a:prstGeom>
          <a:noFill/>
          <a:ln/>
        </p:spPr>
        <p:txBody>
          <a:bodyPr wrap="none" lIns="0" tIns="0" rIns="0" bIns="0" rtlCol="0" anchor="t"/>
          <a:lstStyle/>
          <a:p>
            <a:pPr algn="l" indent="0" marL="0">
              <a:lnSpc>
                <a:spcPts val="16700"/>
              </a:lnSpc>
              <a:buNone/>
            </a:pPr>
            <a:r>
              <a:rPr lang="en-US" sz="13350" dirty="0">
                <a:solidFill>
                  <a:srgbClr val="910D0D"/>
                </a:solidFill>
                <a:latin typeface="Roboto Medium" pitchFamily="34" charset="0"/>
                <a:ea typeface="Roboto Medium" pitchFamily="34" charset="-122"/>
                <a:cs typeface="Roboto Medium" pitchFamily="34" charset="-120"/>
              </a:rPr>
              <a:t>     Thank You                           </a:t>
            </a:r>
            <a:endParaRPr lang="en-US" sz="13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92843"/>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Comparison of K-Anonymity, L-Diversity, and Differential Privacy</a:t>
            </a:r>
            <a:endParaRPr lang="en-US" sz="4450" dirty="0"/>
          </a:p>
        </p:txBody>
      </p:sp>
      <p:sp>
        <p:nvSpPr>
          <p:cNvPr id="4" name="Text 1"/>
          <p:cNvSpPr/>
          <p:nvPr/>
        </p:nvSpPr>
        <p:spPr>
          <a:xfrm>
            <a:off x="793790" y="4259342"/>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Understanding privacy-preserving techniques is critical in a data-driven world. This presentation explores three fundamental methods: K-Anonymity, L-Diversity, and Differential Privacy. Each method offers unique ways to protect sensitive information while maintaining data utility. Our goal is to provide clarity on these techniques, their applications, and implications in modern privacy contexts.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53465"/>
            <a:ext cx="7556421" cy="1346835"/>
          </a:xfrm>
          <a:prstGeom prst="rect">
            <a:avLst/>
          </a:prstGeom>
          <a:noFill/>
          <a:ln/>
        </p:spPr>
        <p:txBody>
          <a:bodyPr wrap="square" lIns="0" tIns="0" rIns="0" bIns="0" rtlCol="0" anchor="t"/>
          <a:lstStyle/>
          <a:p>
            <a:pPr algn="l" indent="0" marL="0">
              <a:lnSpc>
                <a:spcPts val="5300"/>
              </a:lnSpc>
              <a:buNone/>
            </a:pPr>
            <a:r>
              <a:rPr lang="en-US" sz="4200" dirty="0">
                <a:solidFill>
                  <a:srgbClr val="FFFFFF"/>
                </a:solidFill>
                <a:latin typeface="Roboto Medium" pitchFamily="34" charset="0"/>
                <a:ea typeface="Roboto Medium" pitchFamily="34" charset="-122"/>
                <a:cs typeface="Roboto Medium" pitchFamily="34" charset="-120"/>
              </a:rPr>
              <a:t>Introduction to Privacy-Preserving Techniques</a:t>
            </a:r>
            <a:endParaRPr lang="en-US" sz="4200" dirty="0"/>
          </a:p>
        </p:txBody>
      </p:sp>
      <p:sp>
        <p:nvSpPr>
          <p:cNvPr id="4" name="Shape 1"/>
          <p:cNvSpPr/>
          <p:nvPr/>
        </p:nvSpPr>
        <p:spPr>
          <a:xfrm>
            <a:off x="793790" y="2723436"/>
            <a:ext cx="3670578" cy="2291001"/>
          </a:xfrm>
          <a:prstGeom prst="roundRect">
            <a:avLst>
              <a:gd name="adj" fmla="val 3950"/>
            </a:avLst>
          </a:prstGeom>
          <a:solidFill>
            <a:srgbClr val="182567"/>
          </a:solidFill>
          <a:ln w="7620">
            <a:solidFill>
              <a:srgbClr val="313E80"/>
            </a:solidFill>
            <a:prstDash val="solid"/>
          </a:ln>
        </p:spPr>
      </p:sp>
      <p:sp>
        <p:nvSpPr>
          <p:cNvPr id="5" name="Text 2"/>
          <p:cNvSpPr/>
          <p:nvPr/>
        </p:nvSpPr>
        <p:spPr>
          <a:xfrm>
            <a:off x="1016794" y="2946440"/>
            <a:ext cx="3097173" cy="336590"/>
          </a:xfrm>
          <a:prstGeom prst="rect">
            <a:avLst/>
          </a:prstGeom>
          <a:noFill/>
          <a:ln/>
        </p:spPr>
        <p:txBody>
          <a:bodyPr wrap="none" lIns="0" tIns="0" rIns="0" bIns="0" rtlCol="0" anchor="t"/>
          <a:lstStyle/>
          <a:p>
            <a:pPr algn="l" indent="0" marL="0">
              <a:lnSpc>
                <a:spcPts val="2650"/>
              </a:lnSpc>
              <a:buNone/>
            </a:pPr>
            <a:r>
              <a:rPr lang="en-US" sz="2100" dirty="0">
                <a:solidFill>
                  <a:srgbClr val="CFD0D8"/>
                </a:solidFill>
                <a:latin typeface="Roboto Medium" pitchFamily="34" charset="0"/>
                <a:ea typeface="Roboto Medium" pitchFamily="34" charset="-122"/>
                <a:cs typeface="Roboto Medium" pitchFamily="34" charset="-120"/>
              </a:rPr>
              <a:t>Why Data Privacy Matters</a:t>
            </a:r>
            <a:endParaRPr lang="en-US" sz="2100" dirty="0"/>
          </a:p>
        </p:txBody>
      </p:sp>
      <p:sp>
        <p:nvSpPr>
          <p:cNvPr id="6" name="Text 3"/>
          <p:cNvSpPr/>
          <p:nvPr/>
        </p:nvSpPr>
        <p:spPr>
          <a:xfrm>
            <a:off x="1016794" y="3412212"/>
            <a:ext cx="3224570" cy="1379220"/>
          </a:xfrm>
          <a:prstGeom prst="rect">
            <a:avLst/>
          </a:prstGeom>
          <a:noFill/>
          <a:ln/>
        </p:spPr>
        <p:txBody>
          <a:bodyPr wrap="square" lIns="0" tIns="0" rIns="0" bIns="0" rtlCol="0" anchor="t"/>
          <a:lstStyle/>
          <a:p>
            <a:pPr algn="l" indent="0" marL="0">
              <a:lnSpc>
                <a:spcPts val="2700"/>
              </a:lnSpc>
              <a:buNone/>
            </a:pPr>
            <a:r>
              <a:rPr lang="en-US" sz="1650" dirty="0">
                <a:solidFill>
                  <a:srgbClr val="CFD0D8"/>
                </a:solidFill>
                <a:latin typeface="Roboto" pitchFamily="34" charset="0"/>
                <a:ea typeface="Roboto" pitchFamily="34" charset="-122"/>
                <a:cs typeface="Roboto" pitchFamily="34" charset="-120"/>
              </a:rPr>
              <a:t>Modern applications collect vast amounts of data; protecting user privacy is essential to prevent misuse and build trust.</a:t>
            </a:r>
            <a:endParaRPr lang="en-US" sz="1650" dirty="0"/>
          </a:p>
        </p:txBody>
      </p:sp>
      <p:sp>
        <p:nvSpPr>
          <p:cNvPr id="7" name="Shape 4"/>
          <p:cNvSpPr/>
          <p:nvPr/>
        </p:nvSpPr>
        <p:spPr>
          <a:xfrm>
            <a:off x="4679752" y="2723436"/>
            <a:ext cx="3670578" cy="2291001"/>
          </a:xfrm>
          <a:prstGeom prst="roundRect">
            <a:avLst>
              <a:gd name="adj" fmla="val 3950"/>
            </a:avLst>
          </a:prstGeom>
          <a:solidFill>
            <a:srgbClr val="182567"/>
          </a:solidFill>
          <a:ln w="7620">
            <a:solidFill>
              <a:srgbClr val="313E80"/>
            </a:solidFill>
            <a:prstDash val="solid"/>
          </a:ln>
        </p:spPr>
      </p:sp>
      <p:sp>
        <p:nvSpPr>
          <p:cNvPr id="8" name="Text 5"/>
          <p:cNvSpPr/>
          <p:nvPr/>
        </p:nvSpPr>
        <p:spPr>
          <a:xfrm>
            <a:off x="4902756" y="2946440"/>
            <a:ext cx="2693551" cy="336590"/>
          </a:xfrm>
          <a:prstGeom prst="rect">
            <a:avLst/>
          </a:prstGeom>
          <a:noFill/>
          <a:ln/>
        </p:spPr>
        <p:txBody>
          <a:bodyPr wrap="none" lIns="0" tIns="0" rIns="0" bIns="0" rtlCol="0" anchor="t"/>
          <a:lstStyle/>
          <a:p>
            <a:pPr algn="l" indent="0" marL="0">
              <a:lnSpc>
                <a:spcPts val="2650"/>
              </a:lnSpc>
              <a:buNone/>
            </a:pPr>
            <a:r>
              <a:rPr lang="en-US" sz="2100" dirty="0">
                <a:solidFill>
                  <a:srgbClr val="CFD0D8"/>
                </a:solidFill>
                <a:latin typeface="Roboto Medium" pitchFamily="34" charset="0"/>
                <a:ea typeface="Roboto Medium" pitchFamily="34" charset="-122"/>
                <a:cs typeface="Roboto Medium" pitchFamily="34" charset="-120"/>
              </a:rPr>
              <a:t>Key Privacy Concepts</a:t>
            </a:r>
            <a:endParaRPr lang="en-US" sz="2100" dirty="0"/>
          </a:p>
        </p:txBody>
      </p:sp>
      <p:sp>
        <p:nvSpPr>
          <p:cNvPr id="9" name="Text 6"/>
          <p:cNvSpPr/>
          <p:nvPr/>
        </p:nvSpPr>
        <p:spPr>
          <a:xfrm>
            <a:off x="4902756" y="3412212"/>
            <a:ext cx="3224570" cy="1379220"/>
          </a:xfrm>
          <a:prstGeom prst="rect">
            <a:avLst/>
          </a:prstGeom>
          <a:noFill/>
          <a:ln/>
        </p:spPr>
        <p:txBody>
          <a:bodyPr wrap="square" lIns="0" tIns="0" rIns="0" bIns="0" rtlCol="0" anchor="t"/>
          <a:lstStyle/>
          <a:p>
            <a:pPr algn="l" indent="0" marL="0">
              <a:lnSpc>
                <a:spcPts val="2700"/>
              </a:lnSpc>
              <a:buNone/>
            </a:pPr>
            <a:r>
              <a:rPr lang="en-US" sz="1650" dirty="0">
                <a:solidFill>
                  <a:srgbClr val="CFD0D8"/>
                </a:solidFill>
                <a:latin typeface="Roboto" pitchFamily="34" charset="0"/>
                <a:ea typeface="Roboto" pitchFamily="34" charset="-122"/>
                <a:cs typeface="Roboto" pitchFamily="34" charset="-120"/>
              </a:rPr>
              <a:t>Understanding quasi-identifiers—attributes that can indirectly identify individuals—and sensitive attributes is foundational.</a:t>
            </a:r>
            <a:endParaRPr lang="en-US" sz="1650" dirty="0"/>
          </a:p>
        </p:txBody>
      </p:sp>
      <p:sp>
        <p:nvSpPr>
          <p:cNvPr id="10" name="Shape 7"/>
          <p:cNvSpPr/>
          <p:nvPr/>
        </p:nvSpPr>
        <p:spPr>
          <a:xfrm>
            <a:off x="793790" y="5229820"/>
            <a:ext cx="7556421" cy="1946196"/>
          </a:xfrm>
          <a:prstGeom prst="roundRect">
            <a:avLst>
              <a:gd name="adj" fmla="val 4650"/>
            </a:avLst>
          </a:prstGeom>
          <a:solidFill>
            <a:srgbClr val="182567"/>
          </a:solidFill>
          <a:ln w="7620">
            <a:solidFill>
              <a:srgbClr val="313E80"/>
            </a:solidFill>
            <a:prstDash val="solid"/>
          </a:ln>
        </p:spPr>
      </p:sp>
      <p:sp>
        <p:nvSpPr>
          <p:cNvPr id="11" name="Text 8"/>
          <p:cNvSpPr/>
          <p:nvPr/>
        </p:nvSpPr>
        <p:spPr>
          <a:xfrm>
            <a:off x="1016794" y="5452824"/>
            <a:ext cx="2693551" cy="336590"/>
          </a:xfrm>
          <a:prstGeom prst="rect">
            <a:avLst/>
          </a:prstGeom>
          <a:noFill/>
          <a:ln/>
        </p:spPr>
        <p:txBody>
          <a:bodyPr wrap="none" lIns="0" tIns="0" rIns="0" bIns="0" rtlCol="0" anchor="t"/>
          <a:lstStyle/>
          <a:p>
            <a:pPr algn="l" indent="0" marL="0">
              <a:lnSpc>
                <a:spcPts val="2650"/>
              </a:lnSpc>
              <a:buNone/>
            </a:pPr>
            <a:r>
              <a:rPr lang="en-US" sz="2100" dirty="0">
                <a:solidFill>
                  <a:srgbClr val="CFD0D8"/>
                </a:solidFill>
                <a:latin typeface="Roboto Medium" pitchFamily="34" charset="0"/>
                <a:ea typeface="Roboto Medium" pitchFamily="34" charset="-122"/>
                <a:cs typeface="Roboto Medium" pitchFamily="34" charset="-120"/>
              </a:rPr>
              <a:t>Techniques Covered</a:t>
            </a:r>
            <a:endParaRPr lang="en-US" sz="2100" dirty="0"/>
          </a:p>
        </p:txBody>
      </p:sp>
      <p:sp>
        <p:nvSpPr>
          <p:cNvPr id="12" name="Text 9"/>
          <p:cNvSpPr/>
          <p:nvPr/>
        </p:nvSpPr>
        <p:spPr>
          <a:xfrm>
            <a:off x="1016794" y="5918597"/>
            <a:ext cx="7110412" cy="1034415"/>
          </a:xfrm>
          <a:prstGeom prst="rect">
            <a:avLst/>
          </a:prstGeom>
          <a:noFill/>
          <a:ln/>
        </p:spPr>
        <p:txBody>
          <a:bodyPr wrap="square" lIns="0" tIns="0" rIns="0" bIns="0" rtlCol="0" anchor="t"/>
          <a:lstStyle/>
          <a:p>
            <a:pPr algn="l" indent="0" marL="0">
              <a:lnSpc>
                <a:spcPts val="2700"/>
              </a:lnSpc>
              <a:buNone/>
            </a:pPr>
            <a:r>
              <a:rPr lang="en-US" sz="1650" dirty="0">
                <a:solidFill>
                  <a:srgbClr val="CFD0D8"/>
                </a:solidFill>
                <a:latin typeface="Roboto" pitchFamily="34" charset="0"/>
                <a:ea typeface="Roboto" pitchFamily="34" charset="-122"/>
                <a:cs typeface="Roboto" pitchFamily="34" charset="-120"/>
              </a:rPr>
              <a:t>We introduce K-Anonymity, which obscures identities, L-Diversity, which protects sensitive attributes, and Differential Privacy, which adds noise for strong privacy.</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00802"/>
            <a:ext cx="5103614" cy="637937"/>
          </a:xfrm>
          <a:prstGeom prst="rect">
            <a:avLst/>
          </a:prstGeom>
          <a:noFill/>
          <a:ln/>
        </p:spPr>
        <p:txBody>
          <a:bodyPr wrap="none" lIns="0" tIns="0" rIns="0" bIns="0" rtlCol="0" anchor="t"/>
          <a:lstStyle/>
          <a:p>
            <a:pPr algn="l" indent="0" marL="0">
              <a:lnSpc>
                <a:spcPts val="5000"/>
              </a:lnSpc>
              <a:buNone/>
            </a:pPr>
            <a:r>
              <a:rPr lang="en-US" sz="4000" dirty="0">
                <a:solidFill>
                  <a:srgbClr val="FFFFFF"/>
                </a:solidFill>
                <a:latin typeface="Roboto Medium" pitchFamily="34" charset="0"/>
                <a:ea typeface="Roboto Medium" pitchFamily="34" charset="-122"/>
                <a:cs typeface="Roboto Medium" pitchFamily="34" charset="-120"/>
              </a:rPr>
              <a:t>Project Objectives</a:t>
            </a:r>
            <a:endParaRPr lang="en-US" sz="4000" dirty="0"/>
          </a:p>
        </p:txBody>
      </p:sp>
      <p:sp>
        <p:nvSpPr>
          <p:cNvPr id="4" name="Shape 1"/>
          <p:cNvSpPr/>
          <p:nvPr/>
        </p:nvSpPr>
        <p:spPr>
          <a:xfrm>
            <a:off x="6280190" y="1644848"/>
            <a:ext cx="459224" cy="459224"/>
          </a:xfrm>
          <a:prstGeom prst="roundRect">
            <a:avLst>
              <a:gd name="adj" fmla="val 18671"/>
            </a:avLst>
          </a:prstGeom>
          <a:solidFill>
            <a:srgbClr val="182567"/>
          </a:solidFill>
          <a:ln w="7620">
            <a:solidFill>
              <a:srgbClr val="313E80"/>
            </a:solidFill>
            <a:prstDash val="solid"/>
          </a:ln>
        </p:spPr>
      </p:sp>
      <p:sp>
        <p:nvSpPr>
          <p:cNvPr id="5" name="Text 2"/>
          <p:cNvSpPr/>
          <p:nvPr/>
        </p:nvSpPr>
        <p:spPr>
          <a:xfrm>
            <a:off x="6356687" y="1683068"/>
            <a:ext cx="306110" cy="382667"/>
          </a:xfrm>
          <a:prstGeom prst="rect">
            <a:avLst/>
          </a:prstGeom>
          <a:noFill/>
          <a:ln/>
        </p:spPr>
        <p:txBody>
          <a:bodyPr wrap="none" lIns="0" tIns="0" rIns="0" bIns="0" rtlCol="0" anchor="t"/>
          <a:lstStyle/>
          <a:p>
            <a:pPr algn="ctr" indent="0" marL="0">
              <a:lnSpc>
                <a:spcPts val="2400"/>
              </a:lnSpc>
              <a:buNone/>
            </a:pPr>
            <a:r>
              <a:rPr lang="en-US" sz="2400" dirty="0">
                <a:solidFill>
                  <a:srgbClr val="CFD0D8"/>
                </a:solidFill>
                <a:latin typeface="Roboto Medium" pitchFamily="34" charset="0"/>
                <a:ea typeface="Roboto Medium" pitchFamily="34" charset="-122"/>
                <a:cs typeface="Roboto Medium" pitchFamily="34" charset="-120"/>
              </a:rPr>
              <a:t>1</a:t>
            </a:r>
            <a:endParaRPr lang="en-US" sz="2400" dirty="0"/>
          </a:p>
        </p:txBody>
      </p:sp>
      <p:sp>
        <p:nvSpPr>
          <p:cNvPr id="6" name="Text 3"/>
          <p:cNvSpPr/>
          <p:nvPr/>
        </p:nvSpPr>
        <p:spPr>
          <a:xfrm>
            <a:off x="6943487" y="1714976"/>
            <a:ext cx="3291126" cy="318849"/>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Roboto Medium" pitchFamily="34" charset="0"/>
                <a:ea typeface="Roboto Medium" pitchFamily="34" charset="-122"/>
                <a:cs typeface="Roboto Medium" pitchFamily="34" charset="-120"/>
              </a:rPr>
              <a:t>Understand Core Techniques</a:t>
            </a:r>
            <a:endParaRPr lang="en-US" sz="2000" dirty="0"/>
          </a:p>
        </p:txBody>
      </p:sp>
      <p:sp>
        <p:nvSpPr>
          <p:cNvPr id="7" name="Text 4"/>
          <p:cNvSpPr/>
          <p:nvPr/>
        </p:nvSpPr>
        <p:spPr>
          <a:xfrm>
            <a:off x="6943487" y="2156222"/>
            <a:ext cx="6893123" cy="653415"/>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Dive deep into K-Anonymity, L-Diversity, and Differential Privacy concepts and mechanisms.</a:t>
            </a:r>
            <a:endParaRPr lang="en-US" sz="1600" dirty="0"/>
          </a:p>
        </p:txBody>
      </p:sp>
      <p:sp>
        <p:nvSpPr>
          <p:cNvPr id="8" name="Shape 5"/>
          <p:cNvSpPr/>
          <p:nvPr/>
        </p:nvSpPr>
        <p:spPr>
          <a:xfrm>
            <a:off x="6280190" y="3217902"/>
            <a:ext cx="459224" cy="459224"/>
          </a:xfrm>
          <a:prstGeom prst="roundRect">
            <a:avLst>
              <a:gd name="adj" fmla="val 18671"/>
            </a:avLst>
          </a:prstGeom>
          <a:solidFill>
            <a:srgbClr val="182567"/>
          </a:solidFill>
          <a:ln w="7620">
            <a:solidFill>
              <a:srgbClr val="313E80"/>
            </a:solidFill>
            <a:prstDash val="solid"/>
          </a:ln>
        </p:spPr>
      </p:sp>
      <p:sp>
        <p:nvSpPr>
          <p:cNvPr id="9" name="Text 6"/>
          <p:cNvSpPr/>
          <p:nvPr/>
        </p:nvSpPr>
        <p:spPr>
          <a:xfrm>
            <a:off x="6356687" y="3256121"/>
            <a:ext cx="306110" cy="382667"/>
          </a:xfrm>
          <a:prstGeom prst="rect">
            <a:avLst/>
          </a:prstGeom>
          <a:noFill/>
          <a:ln/>
        </p:spPr>
        <p:txBody>
          <a:bodyPr wrap="none" lIns="0" tIns="0" rIns="0" bIns="0" rtlCol="0" anchor="t"/>
          <a:lstStyle/>
          <a:p>
            <a:pPr algn="ctr" indent="0" marL="0">
              <a:lnSpc>
                <a:spcPts val="2400"/>
              </a:lnSpc>
              <a:buNone/>
            </a:pPr>
            <a:r>
              <a:rPr lang="en-US" sz="2400" dirty="0">
                <a:solidFill>
                  <a:srgbClr val="CFD0D8"/>
                </a:solidFill>
                <a:latin typeface="Roboto Medium" pitchFamily="34" charset="0"/>
                <a:ea typeface="Roboto Medium" pitchFamily="34" charset="-122"/>
                <a:cs typeface="Roboto Medium" pitchFamily="34" charset="-120"/>
              </a:rPr>
              <a:t>2</a:t>
            </a:r>
            <a:endParaRPr lang="en-US" sz="2400" dirty="0"/>
          </a:p>
        </p:txBody>
      </p:sp>
      <p:sp>
        <p:nvSpPr>
          <p:cNvPr id="10" name="Text 7"/>
          <p:cNvSpPr/>
          <p:nvPr/>
        </p:nvSpPr>
        <p:spPr>
          <a:xfrm>
            <a:off x="6943487" y="3288030"/>
            <a:ext cx="2867025" cy="318849"/>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Roboto Medium" pitchFamily="34" charset="0"/>
                <a:ea typeface="Roboto Medium" pitchFamily="34" charset="-122"/>
                <a:cs typeface="Roboto Medium" pitchFamily="34" charset="-120"/>
              </a:rPr>
              <a:t>Practical Implementation</a:t>
            </a:r>
            <a:endParaRPr lang="en-US" sz="2000" dirty="0"/>
          </a:p>
        </p:txBody>
      </p:sp>
      <p:sp>
        <p:nvSpPr>
          <p:cNvPr id="11" name="Text 8"/>
          <p:cNvSpPr/>
          <p:nvPr/>
        </p:nvSpPr>
        <p:spPr>
          <a:xfrm>
            <a:off x="6943487" y="3729276"/>
            <a:ext cx="6893123" cy="653415"/>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Apply each method to a dataset to see their effects and limitations in action.</a:t>
            </a:r>
            <a:endParaRPr lang="en-US" sz="1600" dirty="0"/>
          </a:p>
        </p:txBody>
      </p:sp>
      <p:sp>
        <p:nvSpPr>
          <p:cNvPr id="12" name="Shape 9"/>
          <p:cNvSpPr/>
          <p:nvPr/>
        </p:nvSpPr>
        <p:spPr>
          <a:xfrm>
            <a:off x="6280190" y="4790956"/>
            <a:ext cx="459224" cy="459224"/>
          </a:xfrm>
          <a:prstGeom prst="roundRect">
            <a:avLst>
              <a:gd name="adj" fmla="val 18671"/>
            </a:avLst>
          </a:prstGeom>
          <a:solidFill>
            <a:srgbClr val="182567"/>
          </a:solidFill>
          <a:ln w="7620">
            <a:solidFill>
              <a:srgbClr val="313E80"/>
            </a:solidFill>
            <a:prstDash val="solid"/>
          </a:ln>
        </p:spPr>
      </p:sp>
      <p:sp>
        <p:nvSpPr>
          <p:cNvPr id="13" name="Text 10"/>
          <p:cNvSpPr/>
          <p:nvPr/>
        </p:nvSpPr>
        <p:spPr>
          <a:xfrm>
            <a:off x="6356687" y="4829175"/>
            <a:ext cx="306110" cy="382667"/>
          </a:xfrm>
          <a:prstGeom prst="rect">
            <a:avLst/>
          </a:prstGeom>
          <a:noFill/>
          <a:ln/>
        </p:spPr>
        <p:txBody>
          <a:bodyPr wrap="none" lIns="0" tIns="0" rIns="0" bIns="0" rtlCol="0" anchor="t"/>
          <a:lstStyle/>
          <a:p>
            <a:pPr algn="ctr" indent="0" marL="0">
              <a:lnSpc>
                <a:spcPts val="2400"/>
              </a:lnSpc>
              <a:buNone/>
            </a:pPr>
            <a:r>
              <a:rPr lang="en-US" sz="2400" dirty="0">
                <a:solidFill>
                  <a:srgbClr val="CFD0D8"/>
                </a:solidFill>
                <a:latin typeface="Roboto Medium" pitchFamily="34" charset="0"/>
                <a:ea typeface="Roboto Medium" pitchFamily="34" charset="-122"/>
                <a:cs typeface="Roboto Medium" pitchFamily="34" charset="-120"/>
              </a:rPr>
              <a:t>3</a:t>
            </a:r>
            <a:endParaRPr lang="en-US" sz="2400" dirty="0"/>
          </a:p>
        </p:txBody>
      </p:sp>
      <p:sp>
        <p:nvSpPr>
          <p:cNvPr id="14" name="Text 11"/>
          <p:cNvSpPr/>
          <p:nvPr/>
        </p:nvSpPr>
        <p:spPr>
          <a:xfrm>
            <a:off x="6943487" y="4861084"/>
            <a:ext cx="2565916" cy="318849"/>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Roboto Medium" pitchFamily="34" charset="0"/>
                <a:ea typeface="Roboto Medium" pitchFamily="34" charset="-122"/>
                <a:cs typeface="Roboto Medium" pitchFamily="34" charset="-120"/>
              </a:rPr>
              <a:t>Compare and Contrast</a:t>
            </a:r>
            <a:endParaRPr lang="en-US" sz="2000" dirty="0"/>
          </a:p>
        </p:txBody>
      </p:sp>
      <p:sp>
        <p:nvSpPr>
          <p:cNvPr id="15" name="Text 12"/>
          <p:cNvSpPr/>
          <p:nvPr/>
        </p:nvSpPr>
        <p:spPr>
          <a:xfrm>
            <a:off x="6943487" y="5302329"/>
            <a:ext cx="6893123" cy="653415"/>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Analyze strengths, weaknesses, and trade-offs, focusing on privacy protection and data utility balance.</a:t>
            </a:r>
            <a:endParaRPr lang="en-US" sz="1600" dirty="0"/>
          </a:p>
        </p:txBody>
      </p:sp>
      <p:sp>
        <p:nvSpPr>
          <p:cNvPr id="16" name="Shape 13"/>
          <p:cNvSpPr/>
          <p:nvPr/>
        </p:nvSpPr>
        <p:spPr>
          <a:xfrm>
            <a:off x="6280190" y="6364010"/>
            <a:ext cx="459224" cy="459224"/>
          </a:xfrm>
          <a:prstGeom prst="roundRect">
            <a:avLst>
              <a:gd name="adj" fmla="val 18671"/>
            </a:avLst>
          </a:prstGeom>
          <a:solidFill>
            <a:srgbClr val="182567"/>
          </a:solidFill>
          <a:ln w="7620">
            <a:solidFill>
              <a:srgbClr val="313E80"/>
            </a:solidFill>
            <a:prstDash val="solid"/>
          </a:ln>
        </p:spPr>
      </p:sp>
      <p:sp>
        <p:nvSpPr>
          <p:cNvPr id="17" name="Text 14"/>
          <p:cNvSpPr/>
          <p:nvPr/>
        </p:nvSpPr>
        <p:spPr>
          <a:xfrm>
            <a:off x="6356687" y="6402229"/>
            <a:ext cx="306110" cy="382667"/>
          </a:xfrm>
          <a:prstGeom prst="rect">
            <a:avLst/>
          </a:prstGeom>
          <a:noFill/>
          <a:ln/>
        </p:spPr>
        <p:txBody>
          <a:bodyPr wrap="none" lIns="0" tIns="0" rIns="0" bIns="0" rtlCol="0" anchor="t"/>
          <a:lstStyle/>
          <a:p>
            <a:pPr algn="ctr" indent="0" marL="0">
              <a:lnSpc>
                <a:spcPts val="2400"/>
              </a:lnSpc>
              <a:buNone/>
            </a:pPr>
            <a:r>
              <a:rPr lang="en-US" sz="2400" dirty="0">
                <a:solidFill>
                  <a:srgbClr val="CFD0D8"/>
                </a:solidFill>
                <a:latin typeface="Roboto Medium" pitchFamily="34" charset="0"/>
                <a:ea typeface="Roboto Medium" pitchFamily="34" charset="-122"/>
                <a:cs typeface="Roboto Medium" pitchFamily="34" charset="-120"/>
              </a:rPr>
              <a:t>4</a:t>
            </a:r>
            <a:endParaRPr lang="en-US" sz="2400" dirty="0"/>
          </a:p>
        </p:txBody>
      </p:sp>
      <p:sp>
        <p:nvSpPr>
          <p:cNvPr id="18" name="Text 15"/>
          <p:cNvSpPr/>
          <p:nvPr/>
        </p:nvSpPr>
        <p:spPr>
          <a:xfrm>
            <a:off x="6943487" y="6434138"/>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Roboto Medium" pitchFamily="34" charset="0"/>
                <a:ea typeface="Roboto Medium" pitchFamily="34" charset="-122"/>
                <a:cs typeface="Roboto Medium" pitchFamily="34" charset="-120"/>
              </a:rPr>
              <a:t>Informed Evaluation</a:t>
            </a:r>
            <a:endParaRPr lang="en-US" sz="2000" dirty="0"/>
          </a:p>
        </p:txBody>
      </p:sp>
      <p:sp>
        <p:nvSpPr>
          <p:cNvPr id="19" name="Text 16"/>
          <p:cNvSpPr/>
          <p:nvPr/>
        </p:nvSpPr>
        <p:spPr>
          <a:xfrm>
            <a:off x="6943487" y="6875383"/>
            <a:ext cx="6893123" cy="653415"/>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Assess which technique suits different contexts and privacy requirements effectively.</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396240" y="3364230"/>
            <a:ext cx="4693920" cy="1501140"/>
          </a:xfrm>
          <a:prstGeom prst="rect">
            <a:avLst/>
          </a:prstGeom>
        </p:spPr>
      </p:pic>
      <p:sp>
        <p:nvSpPr>
          <p:cNvPr id="4" name="Text 0"/>
          <p:cNvSpPr/>
          <p:nvPr/>
        </p:nvSpPr>
        <p:spPr>
          <a:xfrm>
            <a:off x="6280190" y="843677"/>
            <a:ext cx="7556421" cy="1346835"/>
          </a:xfrm>
          <a:prstGeom prst="rect">
            <a:avLst/>
          </a:prstGeom>
          <a:noFill/>
          <a:ln/>
        </p:spPr>
        <p:txBody>
          <a:bodyPr wrap="square" lIns="0" tIns="0" rIns="0" bIns="0" rtlCol="0" anchor="t"/>
          <a:lstStyle/>
          <a:p>
            <a:pPr algn="l" indent="0" marL="0">
              <a:lnSpc>
                <a:spcPts val="5300"/>
              </a:lnSpc>
              <a:buNone/>
            </a:pPr>
            <a:r>
              <a:rPr lang="en-US" sz="4200" dirty="0">
                <a:solidFill>
                  <a:srgbClr val="000000"/>
                </a:solidFill>
                <a:latin typeface="Roboto Medium" pitchFamily="34" charset="0"/>
                <a:ea typeface="Roboto Medium" pitchFamily="34" charset="-122"/>
                <a:cs typeface="Roboto Medium" pitchFamily="34" charset="-120"/>
              </a:rPr>
              <a:t>Dataset Overview: Adult Income Dataset (UCI)</a:t>
            </a:r>
            <a:endParaRPr lang="en-US" sz="4200" dirty="0"/>
          </a:p>
        </p:txBody>
      </p:sp>
      <p:sp>
        <p:nvSpPr>
          <p:cNvPr id="5" name="Text 1"/>
          <p:cNvSpPr/>
          <p:nvPr/>
        </p:nvSpPr>
        <p:spPr>
          <a:xfrm>
            <a:off x="6280190" y="2729032"/>
            <a:ext cx="2693551" cy="336590"/>
          </a:xfrm>
          <a:prstGeom prst="rect">
            <a:avLst/>
          </a:prstGeom>
          <a:noFill/>
          <a:ln/>
        </p:spPr>
        <p:txBody>
          <a:bodyPr wrap="none" lIns="0" tIns="0" rIns="0" bIns="0" rtlCol="0" anchor="t"/>
          <a:lstStyle/>
          <a:p>
            <a:pPr algn="l" indent="0" marL="0">
              <a:lnSpc>
                <a:spcPts val="2650"/>
              </a:lnSpc>
              <a:buNone/>
            </a:pPr>
            <a:r>
              <a:rPr lang="en-US" sz="2100" dirty="0">
                <a:solidFill>
                  <a:srgbClr val="000000"/>
                </a:solidFill>
                <a:latin typeface="Roboto Medium" pitchFamily="34" charset="0"/>
                <a:ea typeface="Roboto Medium" pitchFamily="34" charset="-122"/>
                <a:cs typeface="Roboto Medium" pitchFamily="34" charset="-120"/>
              </a:rPr>
              <a:t>Dataset Source</a:t>
            </a:r>
            <a:endParaRPr lang="en-US" sz="2100" dirty="0"/>
          </a:p>
        </p:txBody>
      </p:sp>
      <p:sp>
        <p:nvSpPr>
          <p:cNvPr id="6" name="Text 2"/>
          <p:cNvSpPr/>
          <p:nvPr/>
        </p:nvSpPr>
        <p:spPr>
          <a:xfrm>
            <a:off x="6280190" y="3281005"/>
            <a:ext cx="3515320" cy="206883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Roboto" pitchFamily="34" charset="0"/>
                <a:ea typeface="Roboto" pitchFamily="34" charset="-122"/>
                <a:cs typeface="Roboto" pitchFamily="34" charset="-120"/>
              </a:rPr>
              <a:t>This dataset contains demographic and personal data related to individuals, along with the medical insurance charges billed to them. It’s typically used to model or predict medical insurance costs.</a:t>
            </a:r>
            <a:endParaRPr lang="en-US" sz="1650" dirty="0"/>
          </a:p>
        </p:txBody>
      </p:sp>
      <p:sp>
        <p:nvSpPr>
          <p:cNvPr id="7" name="Text 3"/>
          <p:cNvSpPr/>
          <p:nvPr/>
        </p:nvSpPr>
        <p:spPr>
          <a:xfrm>
            <a:off x="6280190" y="5543669"/>
            <a:ext cx="3515320" cy="344805"/>
          </a:xfrm>
          <a:prstGeom prst="rect">
            <a:avLst/>
          </a:prstGeom>
          <a:noFill/>
          <a:ln/>
        </p:spPr>
        <p:txBody>
          <a:bodyPr wrap="none" lIns="0" tIns="0" rIns="0" bIns="0" rtlCol="0" anchor="t"/>
          <a:lstStyle/>
          <a:p>
            <a:pPr algn="l" marL="342900" indent="-342900">
              <a:lnSpc>
                <a:spcPts val="2700"/>
              </a:lnSpc>
              <a:buSzPct val="100000"/>
              <a:buChar char="•"/>
            </a:pPr>
            <a:r>
              <a:rPr lang="en-US" sz="1650" dirty="0">
                <a:solidFill>
                  <a:srgbClr val="000000"/>
                </a:solidFill>
                <a:latin typeface="Roboto" pitchFamily="34" charset="0"/>
                <a:ea typeface="Roboto" pitchFamily="34" charset="-122"/>
                <a:cs typeface="Roboto" pitchFamily="34" charset="-120"/>
              </a:rPr>
              <a:t>Size: </a:t>
            </a:r>
            <a:pPr algn="l" indent="0" marL="0">
              <a:lnSpc>
                <a:spcPts val="2700"/>
              </a:lnSpc>
              <a:buNone/>
            </a:pPr>
            <a:r>
              <a:rPr lang="en-US" sz="1650" b="1" dirty="0">
                <a:solidFill>
                  <a:srgbClr val="000000"/>
                </a:solidFill>
                <a:latin typeface="Roboto" pitchFamily="34" charset="0"/>
                <a:ea typeface="Roboto" pitchFamily="34" charset="-122"/>
                <a:cs typeface="Roboto" pitchFamily="34" charset="-120"/>
              </a:rPr>
              <a:t>1,338</a:t>
            </a:r>
            <a:pPr algn="l" indent="0" marL="0">
              <a:lnSpc>
                <a:spcPts val="2700"/>
              </a:lnSpc>
              <a:buNone/>
            </a:pPr>
            <a:r>
              <a:rPr lang="en-US" sz="1650" dirty="0">
                <a:solidFill>
                  <a:srgbClr val="000000"/>
                </a:solidFill>
                <a:latin typeface="Roboto" pitchFamily="34" charset="0"/>
                <a:ea typeface="Roboto" pitchFamily="34" charset="-122"/>
                <a:cs typeface="Roboto" pitchFamily="34" charset="-120"/>
              </a:rPr>
              <a:t> entries</a:t>
            </a:r>
            <a:endParaRPr lang="en-US" sz="1650" dirty="0"/>
          </a:p>
        </p:txBody>
      </p:sp>
      <p:sp>
        <p:nvSpPr>
          <p:cNvPr id="8" name="Text 4"/>
          <p:cNvSpPr/>
          <p:nvPr/>
        </p:nvSpPr>
        <p:spPr>
          <a:xfrm>
            <a:off x="6280190" y="5963841"/>
            <a:ext cx="3515320" cy="689610"/>
          </a:xfrm>
          <a:prstGeom prst="rect">
            <a:avLst/>
          </a:prstGeom>
          <a:noFill/>
          <a:ln/>
        </p:spPr>
        <p:txBody>
          <a:bodyPr wrap="square" lIns="0" tIns="0" rIns="0" bIns="0" rtlCol="0" anchor="t"/>
          <a:lstStyle/>
          <a:p>
            <a:pPr algn="l" marL="342900" indent="-342900">
              <a:lnSpc>
                <a:spcPts val="2700"/>
              </a:lnSpc>
              <a:buSzPct val="100000"/>
              <a:buChar char="•"/>
            </a:pPr>
            <a:r>
              <a:rPr lang="en-US" sz="1650" dirty="0">
                <a:solidFill>
                  <a:srgbClr val="000000"/>
                </a:solidFill>
                <a:latin typeface="Roboto" pitchFamily="34" charset="0"/>
                <a:ea typeface="Roboto" pitchFamily="34" charset="-122"/>
                <a:cs typeface="Roboto" pitchFamily="34" charset="-120"/>
              </a:rPr>
              <a:t>Attributes: age, sex, bmi, children smoker etc.</a:t>
            </a:r>
            <a:endParaRPr lang="en-US" sz="1650" dirty="0"/>
          </a:p>
        </p:txBody>
      </p:sp>
      <p:sp>
        <p:nvSpPr>
          <p:cNvPr id="9" name="Text 5"/>
          <p:cNvSpPr/>
          <p:nvPr/>
        </p:nvSpPr>
        <p:spPr>
          <a:xfrm>
            <a:off x="6280190" y="6847284"/>
            <a:ext cx="3515320" cy="344805"/>
          </a:xfrm>
          <a:prstGeom prst="rect">
            <a:avLst/>
          </a:prstGeom>
          <a:noFill/>
          <a:ln/>
        </p:spPr>
        <p:txBody>
          <a:bodyPr wrap="none" lIns="0" tIns="0" rIns="0" bIns="0" rtlCol="0" anchor="t"/>
          <a:lstStyle/>
          <a:p>
            <a:pPr algn="l" indent="0" marL="0">
              <a:lnSpc>
                <a:spcPts val="2700"/>
              </a:lnSpc>
              <a:buNone/>
            </a:pPr>
            <a:endParaRPr lang="en-US" sz="1650" dirty="0"/>
          </a:p>
        </p:txBody>
      </p:sp>
      <p:sp>
        <p:nvSpPr>
          <p:cNvPr id="10" name="Text 6"/>
          <p:cNvSpPr/>
          <p:nvPr/>
        </p:nvSpPr>
        <p:spPr>
          <a:xfrm>
            <a:off x="10328910" y="2729032"/>
            <a:ext cx="3515320" cy="673179"/>
          </a:xfrm>
          <a:prstGeom prst="rect">
            <a:avLst/>
          </a:prstGeom>
          <a:noFill/>
          <a:ln/>
        </p:spPr>
        <p:txBody>
          <a:bodyPr wrap="square" lIns="0" tIns="0" rIns="0" bIns="0" rtlCol="0" anchor="t"/>
          <a:lstStyle/>
          <a:p>
            <a:pPr algn="l" indent="0" marL="0">
              <a:lnSpc>
                <a:spcPts val="2650"/>
              </a:lnSpc>
              <a:buNone/>
            </a:pPr>
            <a:r>
              <a:rPr lang="en-US" sz="2100" dirty="0">
                <a:solidFill>
                  <a:srgbClr val="000000"/>
                </a:solidFill>
                <a:latin typeface="Roboto Medium" pitchFamily="34" charset="0"/>
                <a:ea typeface="Roboto Medium" pitchFamily="34" charset="-122"/>
                <a:cs typeface="Roboto Medium" pitchFamily="34" charset="-120"/>
              </a:rPr>
              <a:t>Relevance to Privacy Research</a:t>
            </a:r>
            <a:endParaRPr lang="en-US" sz="2100" dirty="0"/>
          </a:p>
        </p:txBody>
      </p:sp>
      <p:sp>
        <p:nvSpPr>
          <p:cNvPr id="11" name="Text 7"/>
          <p:cNvSpPr/>
          <p:nvPr/>
        </p:nvSpPr>
        <p:spPr>
          <a:xfrm>
            <a:off x="10328910" y="3617595"/>
            <a:ext cx="3515320" cy="1379220"/>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Roboto" pitchFamily="34" charset="0"/>
                <a:ea typeface="Roboto" pitchFamily="34" charset="-122"/>
                <a:cs typeface="Roboto" pitchFamily="34" charset="-120"/>
              </a:rPr>
              <a:t>This dataset’s typical quasi-identifiers and sensitive attributes provide a realistic testing ground for privacy techniques.</a:t>
            </a:r>
            <a:endParaRPr lang="en-US" sz="1650" dirty="0"/>
          </a:p>
        </p:txBody>
      </p:sp>
      <p:sp>
        <p:nvSpPr>
          <p:cNvPr id="12" name="Text 8"/>
          <p:cNvSpPr/>
          <p:nvPr/>
        </p:nvSpPr>
        <p:spPr>
          <a:xfrm>
            <a:off x="10328910" y="5190649"/>
            <a:ext cx="3515320" cy="1034415"/>
          </a:xfrm>
          <a:prstGeom prst="rect">
            <a:avLst/>
          </a:prstGeom>
          <a:noFill/>
          <a:ln/>
        </p:spPr>
        <p:txBody>
          <a:bodyPr wrap="square" lIns="0" tIns="0" rIns="0" bIns="0" rtlCol="0" anchor="t"/>
          <a:lstStyle/>
          <a:p>
            <a:pPr algn="l" indent="0" marL="0">
              <a:lnSpc>
                <a:spcPts val="2700"/>
              </a:lnSpc>
              <a:buNone/>
            </a:pPr>
            <a:r>
              <a:rPr lang="en-US" sz="1650" dirty="0">
                <a:solidFill>
                  <a:srgbClr val="000000"/>
                </a:solidFill>
                <a:latin typeface="Roboto" pitchFamily="34" charset="0"/>
                <a:ea typeface="Roboto" pitchFamily="34" charset="-122"/>
                <a:cs typeface="Roboto" pitchFamily="34" charset="-120"/>
              </a:rPr>
              <a:t>Its rich attribute set allows detailed privacy risk assessments and utility analysis.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891784"/>
            <a:ext cx="8063984"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Exploratory Data Analysis (EDA)</a:t>
            </a:r>
            <a:endParaRPr lang="en-US" sz="4450" dirty="0"/>
          </a:p>
        </p:txBody>
      </p:sp>
      <p:sp>
        <p:nvSpPr>
          <p:cNvPr id="3" name="Text 1"/>
          <p:cNvSpPr/>
          <p:nvPr/>
        </p:nvSpPr>
        <p:spPr>
          <a:xfrm>
            <a:off x="793790" y="3167539"/>
            <a:ext cx="3332440"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Key Attribute Distributions</a:t>
            </a:r>
            <a:endParaRPr lang="en-US" sz="2200" dirty="0"/>
          </a:p>
        </p:txBody>
      </p:sp>
      <p:sp>
        <p:nvSpPr>
          <p:cNvPr id="4" name="Text 2"/>
          <p:cNvSpPr/>
          <p:nvPr/>
        </p:nvSpPr>
        <p:spPr>
          <a:xfrm>
            <a:off x="793790" y="374868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Checked data types, missing values, distributions</a:t>
            </a:r>
            <a:endParaRPr lang="en-US" sz="1750" dirty="0"/>
          </a:p>
        </p:txBody>
      </p:sp>
      <p:sp>
        <p:nvSpPr>
          <p:cNvPr id="5" name="Text 3"/>
          <p:cNvSpPr/>
          <p:nvPr/>
        </p:nvSpPr>
        <p:spPr>
          <a:xfrm>
            <a:off x="793790" y="419088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Found no missing values</a:t>
            </a:r>
            <a:endParaRPr lang="en-US" sz="1750" dirty="0"/>
          </a:p>
        </p:txBody>
      </p:sp>
      <p:sp>
        <p:nvSpPr>
          <p:cNvPr id="6" name="Text 4"/>
          <p:cNvSpPr/>
          <p:nvPr/>
        </p:nvSpPr>
        <p:spPr>
          <a:xfrm>
            <a:off x="793790" y="4633079"/>
            <a:ext cx="6244709" cy="37052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Categorical</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a:t>
            </a:r>
            <a:pPr algn="l" indent="0" marL="0">
              <a:lnSpc>
                <a:spcPts val="2850"/>
              </a:lnSpc>
              <a:buNone/>
            </a:pPr>
            <a:r>
              <a:rPr lang="en-US" sz="1750" dirty="0">
                <a:solidFill>
                  <a:srgbClr val="CFD0D8"/>
                </a:solidFill>
                <a:highlight>
                  <a:srgbClr val="0F163E"/>
                </a:highlight>
                <a:latin typeface="Consolas" pitchFamily="34" charset="0"/>
                <a:ea typeface="Consolas" pitchFamily="34" charset="-122"/>
                <a:cs typeface="Consolas" pitchFamily="34" charset="-120"/>
              </a:rPr>
              <a:t>sex</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a:t>
            </a:r>
            <a:pPr algn="l" indent="0" marL="0">
              <a:lnSpc>
                <a:spcPts val="2850"/>
              </a:lnSpc>
              <a:buNone/>
            </a:pPr>
            <a:r>
              <a:rPr lang="en-US" sz="1750" dirty="0">
                <a:solidFill>
                  <a:srgbClr val="CFD0D8"/>
                </a:solidFill>
                <a:highlight>
                  <a:srgbClr val="0F163E"/>
                </a:highlight>
                <a:latin typeface="Consolas" pitchFamily="34" charset="0"/>
                <a:ea typeface="Consolas" pitchFamily="34" charset="-122"/>
                <a:cs typeface="Consolas" pitchFamily="34" charset="-120"/>
              </a:rPr>
              <a:t>smoker</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a:t>
            </a:r>
            <a:pPr algn="l" indent="0" marL="0">
              <a:lnSpc>
                <a:spcPts val="2850"/>
              </a:lnSpc>
              <a:buNone/>
            </a:pPr>
            <a:r>
              <a:rPr lang="en-US" sz="1750" dirty="0">
                <a:solidFill>
                  <a:srgbClr val="CFD0D8"/>
                </a:solidFill>
                <a:highlight>
                  <a:srgbClr val="0F163E"/>
                </a:highlight>
                <a:latin typeface="Consolas" pitchFamily="34" charset="0"/>
                <a:ea typeface="Consolas" pitchFamily="34" charset="-122"/>
                <a:cs typeface="Consolas" pitchFamily="34" charset="-120"/>
              </a:rPr>
              <a:t>region</a:t>
            </a:r>
            <a:endParaRPr lang="en-US" sz="1750" dirty="0"/>
          </a:p>
        </p:txBody>
      </p:sp>
      <p:sp>
        <p:nvSpPr>
          <p:cNvPr id="7" name="Text 5"/>
          <p:cNvSpPr/>
          <p:nvPr/>
        </p:nvSpPr>
        <p:spPr>
          <a:xfrm>
            <a:off x="793790" y="5082897"/>
            <a:ext cx="6244709" cy="37052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Numerical</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a:t>
            </a:r>
            <a:pPr algn="l" indent="0" marL="0">
              <a:lnSpc>
                <a:spcPts val="2850"/>
              </a:lnSpc>
              <a:buNone/>
            </a:pPr>
            <a:r>
              <a:rPr lang="en-US" sz="1750" dirty="0">
                <a:solidFill>
                  <a:srgbClr val="CFD0D8"/>
                </a:solidFill>
                <a:highlight>
                  <a:srgbClr val="0F163E"/>
                </a:highlight>
                <a:latin typeface="Consolas" pitchFamily="34" charset="0"/>
                <a:ea typeface="Consolas" pitchFamily="34" charset="-122"/>
                <a:cs typeface="Consolas" pitchFamily="34" charset="-120"/>
              </a:rPr>
              <a:t>age</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a:t>
            </a:r>
            <a:pPr algn="l" indent="0" marL="0">
              <a:lnSpc>
                <a:spcPts val="2850"/>
              </a:lnSpc>
              <a:buNone/>
            </a:pPr>
            <a:r>
              <a:rPr lang="en-US" sz="1750" dirty="0">
                <a:solidFill>
                  <a:srgbClr val="CFD0D8"/>
                </a:solidFill>
                <a:highlight>
                  <a:srgbClr val="0F163E"/>
                </a:highlight>
                <a:latin typeface="Consolas" pitchFamily="34" charset="0"/>
                <a:ea typeface="Consolas" pitchFamily="34" charset="-122"/>
                <a:cs typeface="Consolas" pitchFamily="34" charset="-120"/>
              </a:rPr>
              <a:t>bmi</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a:t>
            </a:r>
            <a:pPr algn="l" indent="0" marL="0">
              <a:lnSpc>
                <a:spcPts val="2850"/>
              </a:lnSpc>
              <a:buNone/>
            </a:pPr>
            <a:r>
              <a:rPr lang="en-US" sz="1750" dirty="0">
                <a:solidFill>
                  <a:srgbClr val="CFD0D8"/>
                </a:solidFill>
                <a:highlight>
                  <a:srgbClr val="0F163E"/>
                </a:highlight>
                <a:latin typeface="Consolas" pitchFamily="34" charset="0"/>
                <a:ea typeface="Consolas" pitchFamily="34" charset="-122"/>
                <a:cs typeface="Consolas" pitchFamily="34" charset="-120"/>
              </a:rPr>
              <a:t>children</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a:t>
            </a:r>
            <a:pPr algn="l" indent="0" marL="0">
              <a:lnSpc>
                <a:spcPts val="2850"/>
              </a:lnSpc>
              <a:buNone/>
            </a:pPr>
            <a:r>
              <a:rPr lang="en-US" sz="1750" dirty="0">
                <a:solidFill>
                  <a:srgbClr val="CFD0D8"/>
                </a:solidFill>
                <a:highlight>
                  <a:srgbClr val="0F163E"/>
                </a:highlight>
                <a:latin typeface="Consolas" pitchFamily="34" charset="0"/>
                <a:ea typeface="Consolas" pitchFamily="34" charset="-122"/>
                <a:cs typeface="Consolas" pitchFamily="34" charset="-120"/>
              </a:rPr>
              <a:t>charges</a:t>
            </a:r>
            <a:endParaRPr lang="en-US" sz="1750" dirty="0"/>
          </a:p>
        </p:txBody>
      </p:sp>
      <p:sp>
        <p:nvSpPr>
          <p:cNvPr id="8" name="Text 6"/>
          <p:cNvSpPr/>
          <p:nvPr/>
        </p:nvSpPr>
        <p:spPr>
          <a:xfrm>
            <a:off x="793790" y="5532715"/>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Distributions used to inform generalization/noise strategies</a:t>
            </a:r>
            <a:endParaRPr lang="en-US" sz="1750" dirty="0"/>
          </a:p>
        </p:txBody>
      </p:sp>
      <p:sp>
        <p:nvSpPr>
          <p:cNvPr id="9" name="Text 7"/>
          <p:cNvSpPr/>
          <p:nvPr/>
        </p:nvSpPr>
        <p:spPr>
          <a:xfrm>
            <a:off x="7599521" y="3167539"/>
            <a:ext cx="3704749"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Quasi-Identifier Identification</a:t>
            </a:r>
            <a:endParaRPr lang="en-US" sz="2200" dirty="0"/>
          </a:p>
        </p:txBody>
      </p:sp>
      <p:sp>
        <p:nvSpPr>
          <p:cNvPr id="10" name="Text 8"/>
          <p:cNvSpPr/>
          <p:nvPr/>
        </p:nvSpPr>
        <p:spPr>
          <a:xfrm>
            <a:off x="7599521" y="3748683"/>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Detected attributes likely to reveal identities, such as </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age</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sex, bmi </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and </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region </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serving as quasi-identifiers.</a:t>
            </a:r>
            <a:endParaRPr lang="en-US" sz="1750" dirty="0"/>
          </a:p>
        </p:txBody>
      </p:sp>
      <p:sp>
        <p:nvSpPr>
          <p:cNvPr id="11" name="Text 9"/>
          <p:cNvSpPr/>
          <p:nvPr/>
        </p:nvSpPr>
        <p:spPr>
          <a:xfrm>
            <a:off x="7599521" y="4678561"/>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Sensitive Attributes are </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charges </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and </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smoker</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7711440" y="2076450"/>
            <a:ext cx="6522720" cy="4076700"/>
          </a:xfrm>
          <a:prstGeom prst="rect">
            <a:avLst/>
          </a:prstGeom>
        </p:spPr>
      </p:pic>
      <p:sp>
        <p:nvSpPr>
          <p:cNvPr id="4" name="Text 0"/>
          <p:cNvSpPr/>
          <p:nvPr/>
        </p:nvSpPr>
        <p:spPr>
          <a:xfrm>
            <a:off x="793790" y="841653"/>
            <a:ext cx="5727621" cy="1275874"/>
          </a:xfrm>
          <a:prstGeom prst="rect">
            <a:avLst/>
          </a:prstGeom>
          <a:noFill/>
          <a:ln/>
        </p:spPr>
        <p:txBody>
          <a:bodyPr wrap="square" lIns="0" tIns="0" rIns="0" bIns="0" rtlCol="0" anchor="t"/>
          <a:lstStyle/>
          <a:p>
            <a:pPr algn="l" indent="0" marL="0">
              <a:lnSpc>
                <a:spcPts val="5000"/>
              </a:lnSpc>
              <a:buNone/>
            </a:pPr>
            <a:r>
              <a:rPr lang="en-US" sz="4000" dirty="0">
                <a:solidFill>
                  <a:srgbClr val="FFFFFF"/>
                </a:solidFill>
                <a:latin typeface="Roboto Medium" pitchFamily="34" charset="0"/>
                <a:ea typeface="Roboto Medium" pitchFamily="34" charset="-122"/>
                <a:cs typeface="Roboto Medium" pitchFamily="34" charset="-120"/>
              </a:rPr>
              <a:t>K-Anonymity: Achieving k-Indistinguishability</a:t>
            </a:r>
            <a:endParaRPr lang="en-US" sz="4000" dirty="0"/>
          </a:p>
        </p:txBody>
      </p:sp>
      <p:sp>
        <p:nvSpPr>
          <p:cNvPr id="5" name="Shape 1"/>
          <p:cNvSpPr/>
          <p:nvPr/>
        </p:nvSpPr>
        <p:spPr>
          <a:xfrm>
            <a:off x="793790" y="2423636"/>
            <a:ext cx="459224" cy="459224"/>
          </a:xfrm>
          <a:prstGeom prst="roundRect">
            <a:avLst>
              <a:gd name="adj" fmla="val 18671"/>
            </a:avLst>
          </a:prstGeom>
          <a:solidFill>
            <a:srgbClr val="182567"/>
          </a:solidFill>
          <a:ln w="7620">
            <a:solidFill>
              <a:srgbClr val="313E80"/>
            </a:solidFill>
            <a:prstDash val="solid"/>
          </a:ln>
        </p:spPr>
      </p:sp>
      <p:sp>
        <p:nvSpPr>
          <p:cNvPr id="6" name="Text 2"/>
          <p:cNvSpPr/>
          <p:nvPr/>
        </p:nvSpPr>
        <p:spPr>
          <a:xfrm>
            <a:off x="1457087" y="2493764"/>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Roboto Medium" pitchFamily="34" charset="0"/>
                <a:ea typeface="Roboto Medium" pitchFamily="34" charset="-122"/>
                <a:cs typeface="Roboto Medium" pitchFamily="34" charset="-120"/>
              </a:rPr>
              <a:t>Core Concept</a:t>
            </a:r>
            <a:endParaRPr lang="en-US" sz="2000" dirty="0"/>
          </a:p>
        </p:txBody>
      </p:sp>
      <p:sp>
        <p:nvSpPr>
          <p:cNvPr id="7" name="Text 3"/>
          <p:cNvSpPr/>
          <p:nvPr/>
        </p:nvSpPr>
        <p:spPr>
          <a:xfrm>
            <a:off x="1457087" y="2935010"/>
            <a:ext cx="5064323" cy="653415"/>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Ensures that each individual is indistinguishable among at least k individuals by grouping similar records.</a:t>
            </a:r>
            <a:endParaRPr lang="en-US" sz="1600" dirty="0"/>
          </a:p>
        </p:txBody>
      </p:sp>
      <p:sp>
        <p:nvSpPr>
          <p:cNvPr id="8" name="Shape 4"/>
          <p:cNvSpPr/>
          <p:nvPr/>
        </p:nvSpPr>
        <p:spPr>
          <a:xfrm>
            <a:off x="793790" y="3996690"/>
            <a:ext cx="459224" cy="459224"/>
          </a:xfrm>
          <a:prstGeom prst="roundRect">
            <a:avLst>
              <a:gd name="adj" fmla="val 18671"/>
            </a:avLst>
          </a:prstGeom>
          <a:solidFill>
            <a:srgbClr val="182567"/>
          </a:solidFill>
          <a:ln w="7620">
            <a:solidFill>
              <a:srgbClr val="313E80"/>
            </a:solidFill>
            <a:prstDash val="solid"/>
          </a:ln>
        </p:spPr>
      </p:sp>
      <p:sp>
        <p:nvSpPr>
          <p:cNvPr id="9" name="Text 5"/>
          <p:cNvSpPr/>
          <p:nvPr/>
        </p:nvSpPr>
        <p:spPr>
          <a:xfrm>
            <a:off x="1457087" y="4066818"/>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Roboto Medium" pitchFamily="34" charset="0"/>
                <a:ea typeface="Roboto Medium" pitchFamily="34" charset="-122"/>
                <a:cs typeface="Roboto Medium" pitchFamily="34" charset="-120"/>
              </a:rPr>
              <a:t>Techniques</a:t>
            </a:r>
            <a:endParaRPr lang="en-US" sz="2000" dirty="0"/>
          </a:p>
        </p:txBody>
      </p:sp>
      <p:sp>
        <p:nvSpPr>
          <p:cNvPr id="10" name="Text 6"/>
          <p:cNvSpPr/>
          <p:nvPr/>
        </p:nvSpPr>
        <p:spPr>
          <a:xfrm>
            <a:off x="1457087" y="4508063"/>
            <a:ext cx="5064323" cy="980123"/>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Uses generalization (e.g., replacing exact ages with ranges) and suppression (removing details) to mask identities.</a:t>
            </a:r>
            <a:endParaRPr lang="en-US" sz="1600" dirty="0"/>
          </a:p>
        </p:txBody>
      </p:sp>
      <p:sp>
        <p:nvSpPr>
          <p:cNvPr id="11" name="Shape 7"/>
          <p:cNvSpPr/>
          <p:nvPr/>
        </p:nvSpPr>
        <p:spPr>
          <a:xfrm>
            <a:off x="793790" y="5896451"/>
            <a:ext cx="459224" cy="459224"/>
          </a:xfrm>
          <a:prstGeom prst="roundRect">
            <a:avLst>
              <a:gd name="adj" fmla="val 18671"/>
            </a:avLst>
          </a:prstGeom>
          <a:solidFill>
            <a:srgbClr val="182567"/>
          </a:solidFill>
          <a:ln w="7620">
            <a:solidFill>
              <a:srgbClr val="313E80"/>
            </a:solidFill>
            <a:prstDash val="solid"/>
          </a:ln>
        </p:spPr>
      </p:sp>
      <p:sp>
        <p:nvSpPr>
          <p:cNvPr id="12" name="Text 8"/>
          <p:cNvSpPr/>
          <p:nvPr/>
        </p:nvSpPr>
        <p:spPr>
          <a:xfrm>
            <a:off x="1457087" y="5966579"/>
            <a:ext cx="2551748" cy="318849"/>
          </a:xfrm>
          <a:prstGeom prst="rect">
            <a:avLst/>
          </a:prstGeom>
          <a:noFill/>
          <a:ln/>
        </p:spPr>
        <p:txBody>
          <a:bodyPr wrap="none" lIns="0" tIns="0" rIns="0" bIns="0" rtlCol="0" anchor="t"/>
          <a:lstStyle/>
          <a:p>
            <a:pPr algn="l" indent="0" marL="0">
              <a:lnSpc>
                <a:spcPts val="2500"/>
              </a:lnSpc>
              <a:buNone/>
            </a:pPr>
            <a:r>
              <a:rPr lang="en-US" sz="2000" dirty="0">
                <a:solidFill>
                  <a:srgbClr val="CFD0D8"/>
                </a:solidFill>
                <a:latin typeface="Roboto Medium" pitchFamily="34" charset="0"/>
                <a:ea typeface="Roboto Medium" pitchFamily="34" charset="-122"/>
                <a:cs typeface="Roboto Medium" pitchFamily="34" charset="-120"/>
              </a:rPr>
              <a:t>Pros &amp; Cons</a:t>
            </a:r>
            <a:endParaRPr lang="en-US" sz="2000" dirty="0"/>
          </a:p>
        </p:txBody>
      </p:sp>
      <p:sp>
        <p:nvSpPr>
          <p:cNvPr id="13" name="Text 9"/>
          <p:cNvSpPr/>
          <p:nvPr/>
        </p:nvSpPr>
        <p:spPr>
          <a:xfrm>
            <a:off x="1457087" y="6407825"/>
            <a:ext cx="5064323" cy="980123"/>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Roboto" pitchFamily="34" charset="0"/>
                <a:ea typeface="Roboto" pitchFamily="34" charset="-122"/>
                <a:cs typeface="Roboto" pitchFamily="34" charset="-120"/>
              </a:rPr>
              <a:t>Simple and effective for identity protection but vulnerable to attribute disclosure and background knowledge attacks.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467803"/>
            <a:ext cx="9138880"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What value should we choose for K?</a:t>
            </a:r>
            <a:endParaRPr lang="en-US" sz="4450" dirty="0"/>
          </a:p>
        </p:txBody>
      </p:sp>
      <p:sp>
        <p:nvSpPr>
          <p:cNvPr id="3" name="Text 1"/>
          <p:cNvSpPr/>
          <p:nvPr/>
        </p:nvSpPr>
        <p:spPr>
          <a:xfrm>
            <a:off x="793790" y="2596039"/>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We choose </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k = 10</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because it provides a </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good balance</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between </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privacy and data utility</a:t>
            </a:r>
            <a:endParaRPr lang="en-US" sz="1750" dirty="0"/>
          </a:p>
        </p:txBody>
      </p:sp>
      <p:sp>
        <p:nvSpPr>
          <p:cNvPr id="4" name="Text 2"/>
          <p:cNvSpPr/>
          <p:nvPr/>
        </p:nvSpPr>
        <p:spPr>
          <a:xfrm>
            <a:off x="793790" y="3401139"/>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Suppression rate (~18%)</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is still manageable (lower than for higher k-values).</a:t>
            </a:r>
            <a:endParaRPr lang="en-US" sz="1750" dirty="0"/>
          </a:p>
        </p:txBody>
      </p:sp>
      <p:sp>
        <p:nvSpPr>
          <p:cNvPr id="5" name="Text 3"/>
          <p:cNvSpPr/>
          <p:nvPr/>
        </p:nvSpPr>
        <p:spPr>
          <a:xfrm>
            <a:off x="793790" y="4206240"/>
            <a:ext cx="6244709"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Avg re-identification risk</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and </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max re-identification probability</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 are already minimized and remain stable across higher k-values</a:t>
            </a:r>
            <a:endParaRPr lang="en-US" sz="1750" dirty="0"/>
          </a:p>
        </p:txBody>
      </p:sp>
      <p:sp>
        <p:nvSpPr>
          <p:cNvPr id="6" name="Text 4"/>
          <p:cNvSpPr/>
          <p:nvPr/>
        </p:nvSpPr>
        <p:spPr>
          <a:xfrm>
            <a:off x="793790" y="5374243"/>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So, k = 10 ensures strong privacy protection </a:t>
            </a:r>
            <a:pPr algn="l" indent="0" marL="0">
              <a:lnSpc>
                <a:spcPts val="2850"/>
              </a:lnSpc>
              <a:buNone/>
            </a:pPr>
            <a:r>
              <a:rPr lang="en-US" sz="1750" b="1" dirty="0">
                <a:solidFill>
                  <a:srgbClr val="CFD0D8"/>
                </a:solidFill>
                <a:latin typeface="Roboto" pitchFamily="34" charset="0"/>
                <a:ea typeface="Roboto" pitchFamily="34" charset="-122"/>
                <a:cs typeface="Roboto" pitchFamily="34" charset="-120"/>
              </a:rPr>
              <a:t>without excessive data loss</a:t>
            </a:r>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a:t>
            </a:r>
            <a:endParaRPr lang="en-US" sz="1750" dirty="0"/>
          </a:p>
        </p:txBody>
      </p:sp>
      <p:pic>
        <p:nvPicPr>
          <p:cNvPr id="7" name="Image 0" descr="preencoded.png">    </p:cNvPr>
          <p:cNvPicPr>
            <a:picLocks noChangeAspect="1"/>
          </p:cNvPicPr>
          <p:nvPr/>
        </p:nvPicPr>
        <p:blipFill>
          <a:blip r:embed="rId1"/>
          <a:stretch>
            <a:fillRect/>
          </a:stretch>
        </p:blipFill>
        <p:spPr>
          <a:xfrm>
            <a:off x="7599521" y="2771894"/>
            <a:ext cx="6244709" cy="37346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1655088"/>
            <a:ext cx="4919424" cy="4919424"/>
          </a:xfrm>
          <a:prstGeom prst="rect">
            <a:avLst/>
          </a:prstGeom>
        </p:spPr>
      </p:pic>
      <p:sp>
        <p:nvSpPr>
          <p:cNvPr id="4" name="Text 0"/>
          <p:cNvSpPr/>
          <p:nvPr/>
        </p:nvSpPr>
        <p:spPr>
          <a:xfrm>
            <a:off x="6280190" y="76533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Roboto Medium" pitchFamily="34" charset="0"/>
                <a:ea typeface="Roboto Medium" pitchFamily="34" charset="-122"/>
                <a:cs typeface="Roboto Medium" pitchFamily="34" charset="-120"/>
              </a:rPr>
              <a:t>L-Diversity: Addressing Attribute Disclosure</a:t>
            </a:r>
            <a:endParaRPr lang="en-US" sz="4450" dirty="0"/>
          </a:p>
        </p:txBody>
      </p:sp>
      <p:sp>
        <p:nvSpPr>
          <p:cNvPr id="5" name="Text 1"/>
          <p:cNvSpPr/>
          <p:nvPr/>
        </p:nvSpPr>
        <p:spPr>
          <a:xfrm>
            <a:off x="6280190" y="252305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Definition</a:t>
            </a:r>
            <a:endParaRPr lang="en-US" sz="2200" dirty="0"/>
          </a:p>
        </p:txBody>
      </p:sp>
      <p:sp>
        <p:nvSpPr>
          <p:cNvPr id="6" name="Text 2"/>
          <p:cNvSpPr/>
          <p:nvPr/>
        </p:nvSpPr>
        <p:spPr>
          <a:xfrm>
            <a:off x="6280190" y="3217545"/>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Each group has at least l well-represented sensitive attribute values, preventing sensitive value disclosure.</a:t>
            </a:r>
            <a:endParaRPr lang="en-US" sz="1750" dirty="0"/>
          </a:p>
        </p:txBody>
      </p:sp>
      <p:sp>
        <p:nvSpPr>
          <p:cNvPr id="7" name="Text 3"/>
          <p:cNvSpPr/>
          <p:nvPr/>
        </p:nvSpPr>
        <p:spPr>
          <a:xfrm>
            <a:off x="6280190" y="428351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Techniques</a:t>
            </a:r>
            <a:endParaRPr lang="en-US" sz="2200" dirty="0"/>
          </a:p>
        </p:txBody>
      </p:sp>
      <p:sp>
        <p:nvSpPr>
          <p:cNvPr id="8" name="Text 4"/>
          <p:cNvSpPr/>
          <p:nvPr/>
        </p:nvSpPr>
        <p:spPr>
          <a:xfrm>
            <a:off x="6280190" y="4978003"/>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Entropy l-diversity ensures randomness; distinct l-diversity ensures variety within groups.</a:t>
            </a:r>
            <a:endParaRPr lang="en-US" sz="1750" dirty="0"/>
          </a:p>
        </p:txBody>
      </p:sp>
      <p:sp>
        <p:nvSpPr>
          <p:cNvPr id="9" name="Text 5"/>
          <p:cNvSpPr/>
          <p:nvPr/>
        </p:nvSpPr>
        <p:spPr>
          <a:xfrm>
            <a:off x="6280190" y="604397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Roboto Medium" pitchFamily="34" charset="0"/>
                <a:ea typeface="Roboto Medium" pitchFamily="34" charset="-122"/>
                <a:cs typeface="Roboto Medium" pitchFamily="34" charset="-120"/>
              </a:rPr>
              <a:t>Limitations</a:t>
            </a:r>
            <a:endParaRPr lang="en-US" sz="2200" dirty="0"/>
          </a:p>
        </p:txBody>
      </p:sp>
      <p:sp>
        <p:nvSpPr>
          <p:cNvPr id="10" name="Text 6"/>
          <p:cNvSpPr/>
          <p:nvPr/>
        </p:nvSpPr>
        <p:spPr>
          <a:xfrm>
            <a:off x="6280190" y="6738461"/>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Roboto" pitchFamily="34" charset="0"/>
                <a:ea typeface="Roboto" pitchFamily="34" charset="-122"/>
                <a:cs typeface="Roboto" pitchFamily="34" charset="-120"/>
              </a:rPr>
              <a:t>May be challenging to implement with strict l, and might not protect against similarity-based inference.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2025-05-11T03:31:59Z</dcterms:created>
  <dcterms:modified xsi:type="dcterms:W3CDTF">2025-05-11T03:31:59Z</dcterms:modified>
</cp:coreProperties>
</file>